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1" r:id="rId4"/>
    <p:sldId id="295" r:id="rId5"/>
    <p:sldId id="302" r:id="rId6"/>
    <p:sldId id="293" r:id="rId7"/>
    <p:sldId id="296" r:id="rId8"/>
    <p:sldId id="304" r:id="rId9"/>
    <p:sldId id="305" r:id="rId10"/>
    <p:sldId id="298" r:id="rId11"/>
    <p:sldId id="299" r:id="rId12"/>
    <p:sldId id="261" r:id="rId13"/>
    <p:sldId id="300" r:id="rId14"/>
    <p:sldId id="259" r:id="rId15"/>
    <p:sldId id="262" r:id="rId16"/>
    <p:sldId id="257" r:id="rId17"/>
    <p:sldId id="258" r:id="rId18"/>
    <p:sldId id="303" r:id="rId19"/>
    <p:sldId id="266" r:id="rId20"/>
    <p:sldId id="306" r:id="rId21"/>
    <p:sldId id="301" r:id="rId22"/>
    <p:sldId id="279" r:id="rId23"/>
    <p:sldId id="280" r:id="rId24"/>
    <p:sldId id="281" r:id="rId25"/>
    <p:sldId id="278" r:id="rId26"/>
    <p:sldId id="264" r:id="rId27"/>
    <p:sldId id="267" r:id="rId28"/>
    <p:sldId id="274" r:id="rId29"/>
    <p:sldId id="308" r:id="rId30"/>
    <p:sldId id="275" r:id="rId31"/>
    <p:sldId id="276" r:id="rId32"/>
    <p:sldId id="312" r:id="rId33"/>
    <p:sldId id="314" r:id="rId34"/>
    <p:sldId id="315" r:id="rId35"/>
    <p:sldId id="283" r:id="rId36"/>
    <p:sldId id="284" r:id="rId37"/>
    <p:sldId id="310" r:id="rId38"/>
    <p:sldId id="311" r:id="rId39"/>
    <p:sldId id="316" r:id="rId40"/>
    <p:sldId id="317" r:id="rId41"/>
    <p:sldId id="288" r:id="rId42"/>
    <p:sldId id="286" r:id="rId43"/>
    <p:sldId id="289" r:id="rId44"/>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pt-P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pt-PT"/>
          </a:p>
        </p:txBody>
      </p:sp>
      <p:sp>
        <p:nvSpPr>
          <p:cNvPr id="4" name="Date Placeholder 3"/>
          <p:cNvSpPr>
            <a:spLocks noGrp="1"/>
          </p:cNvSpPr>
          <p:nvPr>
            <p:ph type="dt" sz="half" idx="10"/>
          </p:nvPr>
        </p:nvSpPr>
        <p:spPr/>
        <p:txBody>
          <a:bodyPr/>
          <a:lstStyle/>
          <a:p>
            <a:fld id="{56BCDBE9-9E25-4355-8766-A7D69529035E}" type="datetimeFigureOut">
              <a:rPr lang="pt-PT" smtClean="0"/>
              <a:t>31/10/2019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708866D8-D4A7-4FD3-A08F-50220D4454B2}" type="slidenum">
              <a:rPr lang="pt-PT" smtClean="0"/>
              <a:t>‹#›</a:t>
            </a:fld>
            <a:endParaRPr lang="pt-PT"/>
          </a:p>
        </p:txBody>
      </p:sp>
    </p:spTree>
    <p:extLst>
      <p:ext uri="{BB962C8B-B14F-4D97-AF65-F5344CB8AC3E}">
        <p14:creationId xmlns:p14="http://schemas.microsoft.com/office/powerpoint/2010/main" val="702873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56BCDBE9-9E25-4355-8766-A7D69529035E}" type="datetimeFigureOut">
              <a:rPr lang="pt-PT" smtClean="0"/>
              <a:t>31/10/2019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708866D8-D4A7-4FD3-A08F-50220D4454B2}" type="slidenum">
              <a:rPr lang="pt-PT" smtClean="0"/>
              <a:t>‹#›</a:t>
            </a:fld>
            <a:endParaRPr lang="pt-PT"/>
          </a:p>
        </p:txBody>
      </p:sp>
    </p:spTree>
    <p:extLst>
      <p:ext uri="{BB962C8B-B14F-4D97-AF65-F5344CB8AC3E}">
        <p14:creationId xmlns:p14="http://schemas.microsoft.com/office/powerpoint/2010/main" val="2495968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56BCDBE9-9E25-4355-8766-A7D69529035E}" type="datetimeFigureOut">
              <a:rPr lang="pt-PT" smtClean="0"/>
              <a:t>31/10/2019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708866D8-D4A7-4FD3-A08F-50220D4454B2}" type="slidenum">
              <a:rPr lang="pt-PT" smtClean="0"/>
              <a:t>‹#›</a:t>
            </a:fld>
            <a:endParaRPr lang="pt-PT"/>
          </a:p>
        </p:txBody>
      </p:sp>
    </p:spTree>
    <p:extLst>
      <p:ext uri="{BB962C8B-B14F-4D97-AF65-F5344CB8AC3E}">
        <p14:creationId xmlns:p14="http://schemas.microsoft.com/office/powerpoint/2010/main" val="341317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56BCDBE9-9E25-4355-8766-A7D69529035E}" type="datetimeFigureOut">
              <a:rPr lang="pt-PT" smtClean="0"/>
              <a:t>31/10/2019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708866D8-D4A7-4FD3-A08F-50220D4454B2}" type="slidenum">
              <a:rPr lang="pt-PT" smtClean="0"/>
              <a:t>‹#›</a:t>
            </a:fld>
            <a:endParaRPr lang="pt-PT"/>
          </a:p>
        </p:txBody>
      </p:sp>
    </p:spTree>
    <p:extLst>
      <p:ext uri="{BB962C8B-B14F-4D97-AF65-F5344CB8AC3E}">
        <p14:creationId xmlns:p14="http://schemas.microsoft.com/office/powerpoint/2010/main" val="344129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pt-P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CDBE9-9E25-4355-8766-A7D69529035E}" type="datetimeFigureOut">
              <a:rPr lang="pt-PT" smtClean="0"/>
              <a:t>31/10/2019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708866D8-D4A7-4FD3-A08F-50220D4454B2}" type="slidenum">
              <a:rPr lang="pt-PT" smtClean="0"/>
              <a:t>‹#›</a:t>
            </a:fld>
            <a:endParaRPr lang="pt-PT"/>
          </a:p>
        </p:txBody>
      </p:sp>
    </p:spTree>
    <p:extLst>
      <p:ext uri="{BB962C8B-B14F-4D97-AF65-F5344CB8AC3E}">
        <p14:creationId xmlns:p14="http://schemas.microsoft.com/office/powerpoint/2010/main" val="306536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Date Placeholder 4"/>
          <p:cNvSpPr>
            <a:spLocks noGrp="1"/>
          </p:cNvSpPr>
          <p:nvPr>
            <p:ph type="dt" sz="half" idx="10"/>
          </p:nvPr>
        </p:nvSpPr>
        <p:spPr/>
        <p:txBody>
          <a:bodyPr/>
          <a:lstStyle/>
          <a:p>
            <a:fld id="{56BCDBE9-9E25-4355-8766-A7D69529035E}" type="datetimeFigureOut">
              <a:rPr lang="pt-PT" smtClean="0"/>
              <a:t>31/10/2019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708866D8-D4A7-4FD3-A08F-50220D4454B2}" type="slidenum">
              <a:rPr lang="pt-PT" smtClean="0"/>
              <a:t>‹#›</a:t>
            </a:fld>
            <a:endParaRPr lang="pt-PT"/>
          </a:p>
        </p:txBody>
      </p:sp>
    </p:spTree>
    <p:extLst>
      <p:ext uri="{BB962C8B-B14F-4D97-AF65-F5344CB8AC3E}">
        <p14:creationId xmlns:p14="http://schemas.microsoft.com/office/powerpoint/2010/main" val="177597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pt-P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Date Placeholder 6"/>
          <p:cNvSpPr>
            <a:spLocks noGrp="1"/>
          </p:cNvSpPr>
          <p:nvPr>
            <p:ph type="dt" sz="half" idx="10"/>
          </p:nvPr>
        </p:nvSpPr>
        <p:spPr/>
        <p:txBody>
          <a:bodyPr/>
          <a:lstStyle/>
          <a:p>
            <a:fld id="{56BCDBE9-9E25-4355-8766-A7D69529035E}" type="datetimeFigureOut">
              <a:rPr lang="pt-PT" smtClean="0"/>
              <a:t>31/10/2019</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708866D8-D4A7-4FD3-A08F-50220D4454B2}" type="slidenum">
              <a:rPr lang="pt-PT" smtClean="0"/>
              <a:t>‹#›</a:t>
            </a:fld>
            <a:endParaRPr lang="pt-PT"/>
          </a:p>
        </p:txBody>
      </p:sp>
    </p:spTree>
    <p:extLst>
      <p:ext uri="{BB962C8B-B14F-4D97-AF65-F5344CB8AC3E}">
        <p14:creationId xmlns:p14="http://schemas.microsoft.com/office/powerpoint/2010/main" val="1121713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56BCDBE9-9E25-4355-8766-A7D69529035E}" type="datetimeFigureOut">
              <a:rPr lang="pt-PT" smtClean="0"/>
              <a:t>31/10/2019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708866D8-D4A7-4FD3-A08F-50220D4454B2}" type="slidenum">
              <a:rPr lang="pt-PT" smtClean="0"/>
              <a:t>‹#›</a:t>
            </a:fld>
            <a:endParaRPr lang="pt-PT"/>
          </a:p>
        </p:txBody>
      </p:sp>
    </p:spTree>
    <p:extLst>
      <p:ext uri="{BB962C8B-B14F-4D97-AF65-F5344CB8AC3E}">
        <p14:creationId xmlns:p14="http://schemas.microsoft.com/office/powerpoint/2010/main" val="3545229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CDBE9-9E25-4355-8766-A7D69529035E}" type="datetimeFigureOut">
              <a:rPr lang="pt-PT" smtClean="0"/>
              <a:t>31/10/2019</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708866D8-D4A7-4FD3-A08F-50220D4454B2}" type="slidenum">
              <a:rPr lang="pt-PT" smtClean="0"/>
              <a:t>‹#›</a:t>
            </a:fld>
            <a:endParaRPr lang="pt-PT"/>
          </a:p>
        </p:txBody>
      </p:sp>
    </p:spTree>
    <p:extLst>
      <p:ext uri="{BB962C8B-B14F-4D97-AF65-F5344CB8AC3E}">
        <p14:creationId xmlns:p14="http://schemas.microsoft.com/office/powerpoint/2010/main" val="2220523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pt-P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CDBE9-9E25-4355-8766-A7D69529035E}" type="datetimeFigureOut">
              <a:rPr lang="pt-PT" smtClean="0"/>
              <a:t>31/10/2019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708866D8-D4A7-4FD3-A08F-50220D4454B2}" type="slidenum">
              <a:rPr lang="pt-PT" smtClean="0"/>
              <a:t>‹#›</a:t>
            </a:fld>
            <a:endParaRPr lang="pt-PT"/>
          </a:p>
        </p:txBody>
      </p:sp>
    </p:spTree>
    <p:extLst>
      <p:ext uri="{BB962C8B-B14F-4D97-AF65-F5344CB8AC3E}">
        <p14:creationId xmlns:p14="http://schemas.microsoft.com/office/powerpoint/2010/main" val="227000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pt-P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CDBE9-9E25-4355-8766-A7D69529035E}" type="datetimeFigureOut">
              <a:rPr lang="pt-PT" smtClean="0"/>
              <a:t>31/10/2019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708866D8-D4A7-4FD3-A08F-50220D4454B2}" type="slidenum">
              <a:rPr lang="pt-PT" smtClean="0"/>
              <a:t>‹#›</a:t>
            </a:fld>
            <a:endParaRPr lang="pt-PT"/>
          </a:p>
        </p:txBody>
      </p:sp>
    </p:spTree>
    <p:extLst>
      <p:ext uri="{BB962C8B-B14F-4D97-AF65-F5344CB8AC3E}">
        <p14:creationId xmlns:p14="http://schemas.microsoft.com/office/powerpoint/2010/main" val="4040280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pt-P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CDBE9-9E25-4355-8766-A7D69529035E}" type="datetimeFigureOut">
              <a:rPr lang="pt-PT" smtClean="0"/>
              <a:t>31/10/2019</a:t>
            </a:fld>
            <a:endParaRPr lang="pt-P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866D8-D4A7-4FD3-A08F-50220D4454B2}" type="slidenum">
              <a:rPr lang="pt-PT" smtClean="0"/>
              <a:t>‹#›</a:t>
            </a:fld>
            <a:endParaRPr lang="pt-PT"/>
          </a:p>
        </p:txBody>
      </p:sp>
    </p:spTree>
    <p:extLst>
      <p:ext uri="{BB962C8B-B14F-4D97-AF65-F5344CB8AC3E}">
        <p14:creationId xmlns:p14="http://schemas.microsoft.com/office/powerpoint/2010/main" val="1756654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xOYLCy5PVgM" TargetMode="External"/><Relationship Id="rId2" Type="http://schemas.openxmlformats.org/officeDocument/2006/relationships/hyperlink" Target="https://www.youtube.com/watch?v=PcEPFMEtLI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hpvYVc8pPuA"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youtube.com/watch?v=yg16u_bzjPE"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_MgMpLTtJA0" TargetMode="External"/><Relationship Id="rId2" Type="http://schemas.openxmlformats.org/officeDocument/2006/relationships/hyperlink" Target="https://www.youtube.com/watch?v=S_q7CqElaSk" TargetMode="External"/><Relationship Id="rId1" Type="http://schemas.openxmlformats.org/officeDocument/2006/relationships/slideLayout" Target="../slideLayouts/slideLayout2.xml"/><Relationship Id="rId5" Type="http://schemas.openxmlformats.org/officeDocument/2006/relationships/hyperlink" Target="https://www.cs.mcgill.ca/~rwest/wikispeedia/wpcd/wp/u/Ultimatum_game.htm" TargetMode="External"/><Relationship Id="rId4" Type="http://schemas.openxmlformats.org/officeDocument/2006/relationships/hyperlink" Target="https://www.youtube.com/watch?v=xpkxLKV_3d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Ethics</a:t>
            </a:r>
            <a:endParaRPr lang="pt-PT" dirty="0"/>
          </a:p>
        </p:txBody>
      </p:sp>
      <p:sp>
        <p:nvSpPr>
          <p:cNvPr id="3" name="Subtitle 2"/>
          <p:cNvSpPr>
            <a:spLocks noGrp="1"/>
          </p:cNvSpPr>
          <p:nvPr>
            <p:ph type="subTitle" idx="1"/>
          </p:nvPr>
        </p:nvSpPr>
        <p:spPr/>
        <p:txBody>
          <a:bodyPr/>
          <a:lstStyle/>
          <a:p>
            <a:endParaRPr lang="pt-PT"/>
          </a:p>
        </p:txBody>
      </p:sp>
    </p:spTree>
    <p:extLst>
      <p:ext uri="{BB962C8B-B14F-4D97-AF65-F5344CB8AC3E}">
        <p14:creationId xmlns:p14="http://schemas.microsoft.com/office/powerpoint/2010/main" val="1121552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Ethics of War – Justice, Morality, Resentment</a:t>
            </a:r>
            <a:endParaRPr lang="pt-PT" b="1" dirty="0"/>
          </a:p>
        </p:txBody>
      </p:sp>
      <p:pic>
        <p:nvPicPr>
          <p:cNvPr id="4" name="Content Placeholder 3"/>
          <p:cNvPicPr>
            <a:picLocks noGrp="1" noChangeAspect="1"/>
          </p:cNvPicPr>
          <p:nvPr>
            <p:ph idx="1"/>
          </p:nvPr>
        </p:nvPicPr>
        <p:blipFill>
          <a:blip r:embed="rId2"/>
          <a:stretch>
            <a:fillRect/>
          </a:stretch>
        </p:blipFill>
        <p:spPr>
          <a:xfrm>
            <a:off x="838200" y="1690688"/>
            <a:ext cx="3592132" cy="4516929"/>
          </a:xfrm>
          <a:prstGeom prst="rect">
            <a:avLst/>
          </a:prstGeom>
        </p:spPr>
      </p:pic>
      <p:pic>
        <p:nvPicPr>
          <p:cNvPr id="5" name="Picture 4"/>
          <p:cNvPicPr>
            <a:picLocks noChangeAspect="1"/>
          </p:cNvPicPr>
          <p:nvPr/>
        </p:nvPicPr>
        <p:blipFill>
          <a:blip r:embed="rId3"/>
          <a:stretch>
            <a:fillRect/>
          </a:stretch>
        </p:blipFill>
        <p:spPr>
          <a:xfrm>
            <a:off x="4743450" y="1690689"/>
            <a:ext cx="3125542" cy="4516928"/>
          </a:xfrm>
          <a:prstGeom prst="rect">
            <a:avLst/>
          </a:prstGeom>
        </p:spPr>
      </p:pic>
      <p:pic>
        <p:nvPicPr>
          <p:cNvPr id="6" name="Picture 5"/>
          <p:cNvPicPr>
            <a:picLocks noChangeAspect="1"/>
          </p:cNvPicPr>
          <p:nvPr/>
        </p:nvPicPr>
        <p:blipFill>
          <a:blip r:embed="rId4"/>
          <a:stretch>
            <a:fillRect/>
          </a:stretch>
        </p:blipFill>
        <p:spPr>
          <a:xfrm>
            <a:off x="8293726" y="1690688"/>
            <a:ext cx="3060074" cy="4516929"/>
          </a:xfrm>
          <a:prstGeom prst="rect">
            <a:avLst/>
          </a:prstGeom>
        </p:spPr>
      </p:pic>
    </p:spTree>
    <p:extLst>
      <p:ext uri="{BB962C8B-B14F-4D97-AF65-F5344CB8AC3E}">
        <p14:creationId xmlns:p14="http://schemas.microsoft.com/office/powerpoint/2010/main" val="640865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Ethics of War – Justice, Morality, Resentment</a:t>
            </a:r>
            <a:endParaRPr lang="pt-PT" b="1" dirty="0"/>
          </a:p>
        </p:txBody>
      </p:sp>
      <p:pic>
        <p:nvPicPr>
          <p:cNvPr id="4" name="Content Placeholder 3"/>
          <p:cNvPicPr>
            <a:picLocks noGrp="1"/>
          </p:cNvPicPr>
          <p:nvPr>
            <p:ph idx="1"/>
          </p:nvPr>
        </p:nvPicPr>
        <p:blipFill>
          <a:blip r:embed="rId2"/>
          <a:stretch>
            <a:fillRect/>
          </a:stretch>
        </p:blipFill>
        <p:spPr>
          <a:xfrm>
            <a:off x="838199" y="1690688"/>
            <a:ext cx="4776989" cy="4594201"/>
          </a:xfrm>
          <a:prstGeom prst="rect">
            <a:avLst/>
          </a:prstGeom>
        </p:spPr>
      </p:pic>
      <p:pic>
        <p:nvPicPr>
          <p:cNvPr id="5" name="Picture 4"/>
          <p:cNvPicPr>
            <a:picLocks noChangeAspect="1"/>
          </p:cNvPicPr>
          <p:nvPr/>
        </p:nvPicPr>
        <p:blipFill>
          <a:blip r:embed="rId3"/>
          <a:stretch>
            <a:fillRect/>
          </a:stretch>
        </p:blipFill>
        <p:spPr>
          <a:xfrm>
            <a:off x="5615188" y="1690688"/>
            <a:ext cx="5738612" cy="4594202"/>
          </a:xfrm>
          <a:prstGeom prst="rect">
            <a:avLst/>
          </a:prstGeom>
        </p:spPr>
      </p:pic>
    </p:spTree>
    <p:extLst>
      <p:ext uri="{BB962C8B-B14F-4D97-AF65-F5344CB8AC3E}">
        <p14:creationId xmlns:p14="http://schemas.microsoft.com/office/powerpoint/2010/main" val="1360246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How to Write Poetry after Auschwitz?</a:t>
            </a:r>
            <a:endParaRPr lang="pt-PT" b="1" dirty="0"/>
          </a:p>
        </p:txBody>
      </p:sp>
      <p:pic>
        <p:nvPicPr>
          <p:cNvPr id="4" name="Content Placeholder 3"/>
          <p:cNvPicPr>
            <a:picLocks noGrp="1" noChangeAspect="1"/>
          </p:cNvPicPr>
          <p:nvPr>
            <p:ph idx="1"/>
          </p:nvPr>
        </p:nvPicPr>
        <p:blipFill>
          <a:blip r:embed="rId2"/>
          <a:stretch>
            <a:fillRect/>
          </a:stretch>
        </p:blipFill>
        <p:spPr>
          <a:xfrm>
            <a:off x="838200" y="1690688"/>
            <a:ext cx="10515600" cy="4710112"/>
          </a:xfrm>
          <a:prstGeom prst="rect">
            <a:avLst/>
          </a:prstGeom>
        </p:spPr>
      </p:pic>
    </p:spTree>
    <p:extLst>
      <p:ext uri="{BB962C8B-B14F-4D97-AF65-F5344CB8AC3E}">
        <p14:creationId xmlns:p14="http://schemas.microsoft.com/office/powerpoint/2010/main" val="169949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Turning Points</a:t>
            </a:r>
            <a:endParaRPr lang="pt-PT" b="1" dirty="0"/>
          </a:p>
        </p:txBody>
      </p:sp>
      <p:pic>
        <p:nvPicPr>
          <p:cNvPr id="4" name="Content Placeholder 3"/>
          <p:cNvPicPr>
            <a:picLocks noGrp="1" noChangeAspect="1"/>
          </p:cNvPicPr>
          <p:nvPr>
            <p:ph idx="1"/>
          </p:nvPr>
        </p:nvPicPr>
        <p:blipFill>
          <a:blip r:embed="rId2"/>
          <a:stretch>
            <a:fillRect/>
          </a:stretch>
        </p:blipFill>
        <p:spPr>
          <a:xfrm>
            <a:off x="6595056" y="2173634"/>
            <a:ext cx="1704975" cy="2676525"/>
          </a:xfrm>
          <a:prstGeom prst="rect">
            <a:avLst/>
          </a:prstGeom>
        </p:spPr>
      </p:pic>
      <p:pic>
        <p:nvPicPr>
          <p:cNvPr id="5" name="Picture 4"/>
          <p:cNvPicPr>
            <a:picLocks noChangeAspect="1"/>
          </p:cNvPicPr>
          <p:nvPr/>
        </p:nvPicPr>
        <p:blipFill>
          <a:blip r:embed="rId3"/>
          <a:stretch>
            <a:fillRect/>
          </a:stretch>
        </p:blipFill>
        <p:spPr>
          <a:xfrm>
            <a:off x="8915400" y="2173634"/>
            <a:ext cx="2438400" cy="2676525"/>
          </a:xfrm>
          <a:prstGeom prst="rect">
            <a:avLst/>
          </a:prstGeom>
        </p:spPr>
      </p:pic>
      <p:pic>
        <p:nvPicPr>
          <p:cNvPr id="6" name="Picture 5"/>
          <p:cNvPicPr>
            <a:picLocks noChangeAspect="1"/>
          </p:cNvPicPr>
          <p:nvPr/>
        </p:nvPicPr>
        <p:blipFill>
          <a:blip r:embed="rId4"/>
          <a:stretch>
            <a:fillRect/>
          </a:stretch>
        </p:blipFill>
        <p:spPr>
          <a:xfrm>
            <a:off x="3353672" y="2173634"/>
            <a:ext cx="2933700" cy="2676525"/>
          </a:xfrm>
          <a:prstGeom prst="rect">
            <a:avLst/>
          </a:prstGeom>
        </p:spPr>
      </p:pic>
      <p:pic>
        <p:nvPicPr>
          <p:cNvPr id="7" name="Picture 6"/>
          <p:cNvPicPr>
            <a:picLocks noChangeAspect="1"/>
          </p:cNvPicPr>
          <p:nvPr/>
        </p:nvPicPr>
        <p:blipFill>
          <a:blip r:embed="rId5"/>
          <a:stretch>
            <a:fillRect/>
          </a:stretch>
        </p:blipFill>
        <p:spPr>
          <a:xfrm>
            <a:off x="1157153" y="2173634"/>
            <a:ext cx="1753472" cy="2676525"/>
          </a:xfrm>
          <a:prstGeom prst="rect">
            <a:avLst/>
          </a:prstGeom>
        </p:spPr>
      </p:pic>
    </p:spTree>
    <p:extLst>
      <p:ext uri="{BB962C8B-B14F-4D97-AF65-F5344CB8AC3E}">
        <p14:creationId xmlns:p14="http://schemas.microsoft.com/office/powerpoint/2010/main" val="433767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Eichmann, Zimbardo, Milgram </a:t>
            </a:r>
            <a:endParaRPr lang="pt-PT" dirty="0"/>
          </a:p>
        </p:txBody>
      </p:sp>
      <p:pic>
        <p:nvPicPr>
          <p:cNvPr id="4" name="Content Placeholder 3"/>
          <p:cNvPicPr>
            <a:picLocks noGrp="1" noChangeAspect="1"/>
          </p:cNvPicPr>
          <p:nvPr>
            <p:ph idx="1"/>
          </p:nvPr>
        </p:nvPicPr>
        <p:blipFill>
          <a:blip r:embed="rId2"/>
          <a:stretch>
            <a:fillRect/>
          </a:stretch>
        </p:blipFill>
        <p:spPr>
          <a:xfrm>
            <a:off x="838200" y="2338981"/>
            <a:ext cx="2095500" cy="3067050"/>
          </a:xfrm>
          <a:prstGeom prst="rect">
            <a:avLst/>
          </a:prstGeom>
        </p:spPr>
      </p:pic>
      <p:pic>
        <p:nvPicPr>
          <p:cNvPr id="5" name="Picture 4"/>
          <p:cNvPicPr>
            <a:picLocks noChangeAspect="1"/>
          </p:cNvPicPr>
          <p:nvPr/>
        </p:nvPicPr>
        <p:blipFill>
          <a:blip r:embed="rId3"/>
          <a:stretch>
            <a:fillRect/>
          </a:stretch>
        </p:blipFill>
        <p:spPr>
          <a:xfrm>
            <a:off x="3387144" y="2228044"/>
            <a:ext cx="3335628" cy="3177987"/>
          </a:xfrm>
          <a:prstGeom prst="rect">
            <a:avLst/>
          </a:prstGeom>
        </p:spPr>
      </p:pic>
      <p:pic>
        <p:nvPicPr>
          <p:cNvPr id="6" name="Picture 5"/>
          <p:cNvPicPr>
            <a:picLocks noChangeAspect="1"/>
          </p:cNvPicPr>
          <p:nvPr/>
        </p:nvPicPr>
        <p:blipFill>
          <a:blip r:embed="rId4"/>
          <a:stretch>
            <a:fillRect/>
          </a:stretch>
        </p:blipFill>
        <p:spPr>
          <a:xfrm>
            <a:off x="6946072" y="2228043"/>
            <a:ext cx="3563089" cy="3177987"/>
          </a:xfrm>
          <a:prstGeom prst="rect">
            <a:avLst/>
          </a:prstGeom>
        </p:spPr>
      </p:pic>
    </p:spTree>
    <p:extLst>
      <p:ext uri="{BB962C8B-B14F-4D97-AF65-F5344CB8AC3E}">
        <p14:creationId xmlns:p14="http://schemas.microsoft.com/office/powerpoint/2010/main" val="1574522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r>
              <a:rPr lang="pt-PT" dirty="0" smtClean="0">
                <a:hlinkClick r:id="rId2"/>
              </a:rPr>
              <a:t>https://www.youtube.com/watch?v=PcEPFMEtLIo</a:t>
            </a:r>
            <a:endParaRPr lang="pt-PT" dirty="0" smtClean="0"/>
          </a:p>
          <a:p>
            <a:r>
              <a:rPr lang="pt-PT" dirty="0" smtClean="0">
                <a:hlinkClick r:id="rId3"/>
              </a:rPr>
              <a:t>https://www.youtube.com/watch?v=xOYLCy5PVgM</a:t>
            </a:r>
            <a:endParaRPr lang="pt-PT" dirty="0" smtClean="0"/>
          </a:p>
          <a:p>
            <a:endParaRPr lang="pt-PT" dirty="0"/>
          </a:p>
        </p:txBody>
      </p:sp>
    </p:spTree>
    <p:extLst>
      <p:ext uri="{BB962C8B-B14F-4D97-AF65-F5344CB8AC3E}">
        <p14:creationId xmlns:p14="http://schemas.microsoft.com/office/powerpoint/2010/main" val="3721337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Tuskegee Study of Untreated Syphilis in the Negro Male</a:t>
            </a:r>
            <a:endParaRPr lang="pt-PT" dirty="0"/>
          </a:p>
        </p:txBody>
      </p:sp>
      <p:sp>
        <p:nvSpPr>
          <p:cNvPr id="3" name="Content Placeholder 2"/>
          <p:cNvSpPr>
            <a:spLocks noGrp="1"/>
          </p:cNvSpPr>
          <p:nvPr>
            <p:ph idx="1"/>
          </p:nvPr>
        </p:nvSpPr>
        <p:spPr/>
        <p:txBody>
          <a:bodyPr>
            <a:normAutofit/>
          </a:bodyPr>
          <a:lstStyle/>
          <a:p>
            <a:pPr algn="just"/>
            <a:r>
              <a:rPr lang="en-US" dirty="0" smtClean="0"/>
              <a:t>This was an infamous, unethical, and malicious clinical study conducted between 1932 and 1972 by the U.S. Public Health Service. The purpose of this study was to observe the natural progression of untreated syphilis in rural African-American men in Alabama under the guise of receiving free health care from the United States government.[1] The study was conducted to understand the disease's natural history throughout time and to also determine proper treatment dosage for specific people and the best time to receive injections of treatment</a:t>
            </a:r>
          </a:p>
          <a:p>
            <a:pPr algn="just"/>
            <a:r>
              <a:rPr lang="pt-PT" dirty="0" smtClean="0">
                <a:hlinkClick r:id="rId2"/>
              </a:rPr>
              <a:t>https://www.youtube.com/watch?v=hpvYVc8pPuA</a:t>
            </a:r>
            <a:endParaRPr lang="pt-PT" dirty="0" smtClean="0"/>
          </a:p>
          <a:p>
            <a:pPr marL="0" indent="0" algn="just">
              <a:buNone/>
            </a:pPr>
            <a:endParaRPr lang="pt-PT" dirty="0"/>
          </a:p>
        </p:txBody>
      </p:sp>
    </p:spTree>
    <p:extLst>
      <p:ext uri="{BB962C8B-B14F-4D97-AF65-F5344CB8AC3E}">
        <p14:creationId xmlns:p14="http://schemas.microsoft.com/office/powerpoint/2010/main" val="2769508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838200" y="553792"/>
            <a:ext cx="10515599" cy="5847008"/>
          </a:xfrm>
          <a:prstGeom prst="rect">
            <a:avLst/>
          </a:prstGeom>
        </p:spPr>
      </p:pic>
    </p:spTree>
    <p:extLst>
      <p:ext uri="{BB962C8B-B14F-4D97-AF65-F5344CB8AC3E}">
        <p14:creationId xmlns:p14="http://schemas.microsoft.com/office/powerpoint/2010/main" val="3645417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pt-PT" b="1" dirty="0" err="1"/>
              <a:t>Henrietta</a:t>
            </a:r>
            <a:r>
              <a:rPr lang="pt-PT" b="1" dirty="0"/>
              <a:t> </a:t>
            </a:r>
            <a:r>
              <a:rPr lang="pt-PT" b="1" dirty="0" err="1"/>
              <a:t>Lacks</a:t>
            </a:r>
            <a:r>
              <a:rPr lang="pt-PT" b="1" dirty="0"/>
              <a:t> </a:t>
            </a:r>
            <a:r>
              <a:rPr lang="pt-PT" b="1" dirty="0" err="1" smtClean="0"/>
              <a:t>and</a:t>
            </a:r>
            <a:r>
              <a:rPr lang="pt-PT" b="1" dirty="0" smtClean="0"/>
              <a:t> </a:t>
            </a:r>
            <a:r>
              <a:rPr lang="pt-PT" b="1" dirty="0" err="1" smtClean="0"/>
              <a:t>Her</a:t>
            </a:r>
            <a:r>
              <a:rPr lang="pt-PT" b="1" dirty="0" smtClean="0"/>
              <a:t> </a:t>
            </a:r>
            <a:r>
              <a:rPr lang="pt-PT" b="1" dirty="0" err="1" smtClean="0"/>
              <a:t>Immortal</a:t>
            </a:r>
            <a:r>
              <a:rPr lang="pt-PT" b="1" dirty="0" smtClean="0"/>
              <a:t> </a:t>
            </a:r>
            <a:r>
              <a:rPr lang="pt-PT" b="1" dirty="0" err="1" smtClean="0"/>
              <a:t>Cells</a:t>
            </a:r>
            <a:endParaRPr lang="pt-PT" b="1" dirty="0"/>
          </a:p>
        </p:txBody>
      </p:sp>
      <p:pic>
        <p:nvPicPr>
          <p:cNvPr id="4" name="Content Placeholder 3"/>
          <p:cNvPicPr>
            <a:picLocks noGrp="1" noChangeAspect="1"/>
          </p:cNvPicPr>
          <p:nvPr>
            <p:ph idx="1"/>
          </p:nvPr>
        </p:nvPicPr>
        <p:blipFill>
          <a:blip r:embed="rId2"/>
          <a:stretch>
            <a:fillRect/>
          </a:stretch>
        </p:blipFill>
        <p:spPr>
          <a:xfrm>
            <a:off x="838200" y="2021983"/>
            <a:ext cx="4094408" cy="3889420"/>
          </a:xfrm>
          <a:prstGeom prst="rect">
            <a:avLst/>
          </a:prstGeom>
        </p:spPr>
      </p:pic>
      <p:pic>
        <p:nvPicPr>
          <p:cNvPr id="5" name="Picture 4"/>
          <p:cNvPicPr>
            <a:picLocks noChangeAspect="1"/>
          </p:cNvPicPr>
          <p:nvPr/>
        </p:nvPicPr>
        <p:blipFill>
          <a:blip r:embed="rId3"/>
          <a:stretch>
            <a:fillRect/>
          </a:stretch>
        </p:blipFill>
        <p:spPr>
          <a:xfrm>
            <a:off x="7057623" y="2021983"/>
            <a:ext cx="4296177" cy="3889420"/>
          </a:xfrm>
          <a:prstGeom prst="rect">
            <a:avLst/>
          </a:prstGeom>
        </p:spPr>
      </p:pic>
    </p:spTree>
    <p:extLst>
      <p:ext uri="{BB962C8B-B14F-4D97-AF65-F5344CB8AC3E}">
        <p14:creationId xmlns:p14="http://schemas.microsoft.com/office/powerpoint/2010/main" val="2194438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Ethics and Technology</a:t>
            </a:r>
            <a:endParaRPr lang="pt-PT" b="1" dirty="0"/>
          </a:p>
        </p:txBody>
      </p:sp>
      <p:pic>
        <p:nvPicPr>
          <p:cNvPr id="4" name="Content Placeholder 3"/>
          <p:cNvPicPr>
            <a:picLocks noGrp="1" noChangeAspect="1"/>
          </p:cNvPicPr>
          <p:nvPr>
            <p:ph idx="1"/>
          </p:nvPr>
        </p:nvPicPr>
        <p:blipFill>
          <a:blip r:embed="rId2"/>
          <a:stretch>
            <a:fillRect/>
          </a:stretch>
        </p:blipFill>
        <p:spPr>
          <a:xfrm>
            <a:off x="838200" y="1983347"/>
            <a:ext cx="5047445" cy="3867863"/>
          </a:xfrm>
          <a:prstGeom prst="rect">
            <a:avLst/>
          </a:prstGeom>
        </p:spPr>
      </p:pic>
      <p:pic>
        <p:nvPicPr>
          <p:cNvPr id="5" name="Picture 4"/>
          <p:cNvPicPr>
            <a:picLocks noChangeAspect="1"/>
          </p:cNvPicPr>
          <p:nvPr/>
        </p:nvPicPr>
        <p:blipFill>
          <a:blip r:embed="rId3"/>
          <a:stretch>
            <a:fillRect/>
          </a:stretch>
        </p:blipFill>
        <p:spPr>
          <a:xfrm>
            <a:off x="5885645" y="1983346"/>
            <a:ext cx="5468155" cy="3867863"/>
          </a:xfrm>
          <a:prstGeom prst="rect">
            <a:avLst/>
          </a:prstGeom>
        </p:spPr>
      </p:pic>
    </p:spTree>
    <p:extLst>
      <p:ext uri="{BB962C8B-B14F-4D97-AF65-F5344CB8AC3E}">
        <p14:creationId xmlns:p14="http://schemas.microsoft.com/office/powerpoint/2010/main" val="699617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Language of Ethics</a:t>
            </a:r>
            <a:endParaRPr lang="pt-PT" b="1" dirty="0"/>
          </a:p>
        </p:txBody>
      </p:sp>
      <p:pic>
        <p:nvPicPr>
          <p:cNvPr id="4" name="Content Placeholder 3"/>
          <p:cNvPicPr>
            <a:picLocks noGrp="1" noChangeAspect="1"/>
          </p:cNvPicPr>
          <p:nvPr>
            <p:ph idx="1"/>
          </p:nvPr>
        </p:nvPicPr>
        <p:blipFill>
          <a:blip r:embed="rId2"/>
          <a:stretch>
            <a:fillRect/>
          </a:stretch>
        </p:blipFill>
        <p:spPr>
          <a:xfrm>
            <a:off x="838200" y="1893194"/>
            <a:ext cx="3955225" cy="4211391"/>
          </a:xfrm>
          <a:prstGeom prst="rect">
            <a:avLst/>
          </a:prstGeom>
        </p:spPr>
      </p:pic>
      <p:pic>
        <p:nvPicPr>
          <p:cNvPr id="5" name="Picture 4"/>
          <p:cNvPicPr>
            <a:picLocks noChangeAspect="1"/>
          </p:cNvPicPr>
          <p:nvPr/>
        </p:nvPicPr>
        <p:blipFill>
          <a:blip r:embed="rId3"/>
          <a:stretch>
            <a:fillRect/>
          </a:stretch>
        </p:blipFill>
        <p:spPr>
          <a:xfrm>
            <a:off x="7984901" y="1893195"/>
            <a:ext cx="3368899" cy="4211390"/>
          </a:xfrm>
          <a:prstGeom prst="rect">
            <a:avLst/>
          </a:prstGeom>
        </p:spPr>
      </p:pic>
      <p:pic>
        <p:nvPicPr>
          <p:cNvPr id="6" name="Picture 5"/>
          <p:cNvPicPr>
            <a:picLocks noChangeAspect="1"/>
          </p:cNvPicPr>
          <p:nvPr/>
        </p:nvPicPr>
        <p:blipFill>
          <a:blip r:embed="rId4"/>
          <a:stretch>
            <a:fillRect/>
          </a:stretch>
        </p:blipFill>
        <p:spPr>
          <a:xfrm>
            <a:off x="4984125" y="1893194"/>
            <a:ext cx="2810076" cy="4211391"/>
          </a:xfrm>
          <a:prstGeom prst="rect">
            <a:avLst/>
          </a:prstGeom>
        </p:spPr>
      </p:pic>
    </p:spTree>
    <p:extLst>
      <p:ext uri="{BB962C8B-B14F-4D97-AF65-F5344CB8AC3E}">
        <p14:creationId xmlns:p14="http://schemas.microsoft.com/office/powerpoint/2010/main" val="2178348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Ethics and Technology</a:t>
            </a:r>
            <a:endParaRPr lang="pt-PT" b="1" dirty="0"/>
          </a:p>
        </p:txBody>
      </p:sp>
      <p:pic>
        <p:nvPicPr>
          <p:cNvPr id="4" name="Content Placeholder 3"/>
          <p:cNvPicPr>
            <a:picLocks noGrp="1" noChangeAspect="1"/>
          </p:cNvPicPr>
          <p:nvPr>
            <p:ph idx="1"/>
          </p:nvPr>
        </p:nvPicPr>
        <p:blipFill>
          <a:blip r:embed="rId2"/>
          <a:stretch>
            <a:fillRect/>
          </a:stretch>
        </p:blipFill>
        <p:spPr>
          <a:xfrm>
            <a:off x="838200" y="1876147"/>
            <a:ext cx="2019300" cy="2266950"/>
          </a:xfrm>
          <a:prstGeom prst="rect">
            <a:avLst/>
          </a:prstGeom>
        </p:spPr>
      </p:pic>
      <p:pic>
        <p:nvPicPr>
          <p:cNvPr id="5" name="Picture 4"/>
          <p:cNvPicPr>
            <a:picLocks noChangeAspect="1"/>
          </p:cNvPicPr>
          <p:nvPr/>
        </p:nvPicPr>
        <p:blipFill>
          <a:blip r:embed="rId3"/>
          <a:stretch>
            <a:fillRect/>
          </a:stretch>
        </p:blipFill>
        <p:spPr>
          <a:xfrm>
            <a:off x="3787060" y="1876147"/>
            <a:ext cx="3195033" cy="2266950"/>
          </a:xfrm>
          <a:prstGeom prst="rect">
            <a:avLst/>
          </a:prstGeom>
        </p:spPr>
      </p:pic>
      <p:pic>
        <p:nvPicPr>
          <p:cNvPr id="6" name="Picture 5"/>
          <p:cNvPicPr>
            <a:picLocks noChangeAspect="1"/>
          </p:cNvPicPr>
          <p:nvPr/>
        </p:nvPicPr>
        <p:blipFill>
          <a:blip r:embed="rId4"/>
          <a:stretch>
            <a:fillRect/>
          </a:stretch>
        </p:blipFill>
        <p:spPr>
          <a:xfrm>
            <a:off x="7911653" y="1876147"/>
            <a:ext cx="2705100" cy="2266950"/>
          </a:xfrm>
          <a:prstGeom prst="rect">
            <a:avLst/>
          </a:prstGeom>
        </p:spPr>
      </p:pic>
      <p:pic>
        <p:nvPicPr>
          <p:cNvPr id="7" name="Picture 6"/>
          <p:cNvPicPr>
            <a:picLocks noChangeAspect="1"/>
          </p:cNvPicPr>
          <p:nvPr/>
        </p:nvPicPr>
        <p:blipFill>
          <a:blip r:embed="rId5"/>
          <a:stretch>
            <a:fillRect/>
          </a:stretch>
        </p:blipFill>
        <p:spPr>
          <a:xfrm>
            <a:off x="912453" y="4468969"/>
            <a:ext cx="4470915" cy="2034862"/>
          </a:xfrm>
          <a:prstGeom prst="rect">
            <a:avLst/>
          </a:prstGeom>
        </p:spPr>
      </p:pic>
      <p:pic>
        <p:nvPicPr>
          <p:cNvPr id="8" name="Picture 7"/>
          <p:cNvPicPr>
            <a:picLocks noChangeAspect="1"/>
          </p:cNvPicPr>
          <p:nvPr/>
        </p:nvPicPr>
        <p:blipFill>
          <a:blip r:embed="rId6"/>
          <a:stretch>
            <a:fillRect/>
          </a:stretch>
        </p:blipFill>
        <p:spPr>
          <a:xfrm>
            <a:off x="5834129" y="4468969"/>
            <a:ext cx="4782623" cy="2034862"/>
          </a:xfrm>
          <a:prstGeom prst="rect">
            <a:avLst/>
          </a:prstGeom>
        </p:spPr>
      </p:pic>
    </p:spTree>
    <p:extLst>
      <p:ext uri="{BB962C8B-B14F-4D97-AF65-F5344CB8AC3E}">
        <p14:creationId xmlns:p14="http://schemas.microsoft.com/office/powerpoint/2010/main" val="1284575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 </a:t>
            </a:r>
            <a:r>
              <a:rPr lang="en-US" b="1" dirty="0" smtClean="0"/>
              <a:t>Historical Cases</a:t>
            </a:r>
            <a:endParaRPr lang="pt-PT" b="1" dirty="0"/>
          </a:p>
        </p:txBody>
      </p:sp>
      <p:pic>
        <p:nvPicPr>
          <p:cNvPr id="4" name="Content Placeholder 3"/>
          <p:cNvPicPr>
            <a:picLocks noGrp="1" noChangeAspect="1"/>
          </p:cNvPicPr>
          <p:nvPr>
            <p:ph idx="1"/>
          </p:nvPr>
        </p:nvPicPr>
        <p:blipFill>
          <a:blip r:embed="rId2"/>
          <a:stretch>
            <a:fillRect/>
          </a:stretch>
        </p:blipFill>
        <p:spPr>
          <a:xfrm>
            <a:off x="838200" y="1690688"/>
            <a:ext cx="3708042" cy="4581323"/>
          </a:xfrm>
          <a:prstGeom prst="rect">
            <a:avLst/>
          </a:prstGeom>
        </p:spPr>
      </p:pic>
      <p:pic>
        <p:nvPicPr>
          <p:cNvPr id="5" name="Picture 4"/>
          <p:cNvPicPr>
            <a:picLocks noChangeAspect="1"/>
          </p:cNvPicPr>
          <p:nvPr/>
        </p:nvPicPr>
        <p:blipFill>
          <a:blip r:embed="rId3"/>
          <a:stretch>
            <a:fillRect/>
          </a:stretch>
        </p:blipFill>
        <p:spPr>
          <a:xfrm>
            <a:off x="4695824" y="1690688"/>
            <a:ext cx="3443623" cy="4581323"/>
          </a:xfrm>
          <a:prstGeom prst="rect">
            <a:avLst/>
          </a:prstGeom>
        </p:spPr>
      </p:pic>
      <p:pic>
        <p:nvPicPr>
          <p:cNvPr id="6" name="Picture 5"/>
          <p:cNvPicPr>
            <a:picLocks noChangeAspect="1"/>
          </p:cNvPicPr>
          <p:nvPr/>
        </p:nvPicPr>
        <p:blipFill>
          <a:blip r:embed="rId4"/>
          <a:stretch>
            <a:fillRect/>
          </a:stretch>
        </p:blipFill>
        <p:spPr>
          <a:xfrm>
            <a:off x="8139446" y="1690688"/>
            <a:ext cx="3214354" cy="4581323"/>
          </a:xfrm>
          <a:prstGeom prst="rect">
            <a:avLst/>
          </a:prstGeom>
        </p:spPr>
      </p:pic>
    </p:spTree>
    <p:extLst>
      <p:ext uri="{BB962C8B-B14F-4D97-AF65-F5344CB8AC3E}">
        <p14:creationId xmlns:p14="http://schemas.microsoft.com/office/powerpoint/2010/main" val="2352371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Calculating in Ethical Terms</a:t>
            </a:r>
            <a:endParaRPr lang="pt-PT" b="1" dirty="0"/>
          </a:p>
        </p:txBody>
      </p:sp>
      <p:pic>
        <p:nvPicPr>
          <p:cNvPr id="4" name="Content Placeholder 3"/>
          <p:cNvPicPr>
            <a:picLocks noGrp="1" noChangeAspect="1"/>
          </p:cNvPicPr>
          <p:nvPr>
            <p:ph idx="1"/>
          </p:nvPr>
        </p:nvPicPr>
        <p:blipFill>
          <a:blip r:embed="rId2"/>
          <a:stretch>
            <a:fillRect/>
          </a:stretch>
        </p:blipFill>
        <p:spPr>
          <a:xfrm>
            <a:off x="838200" y="1571223"/>
            <a:ext cx="5330780" cy="4855335"/>
          </a:xfrm>
          <a:prstGeom prst="rect">
            <a:avLst/>
          </a:prstGeom>
        </p:spPr>
      </p:pic>
      <p:pic>
        <p:nvPicPr>
          <p:cNvPr id="5" name="Picture 4"/>
          <p:cNvPicPr>
            <a:picLocks noChangeAspect="1"/>
          </p:cNvPicPr>
          <p:nvPr/>
        </p:nvPicPr>
        <p:blipFill>
          <a:blip r:embed="rId3"/>
          <a:stretch>
            <a:fillRect/>
          </a:stretch>
        </p:blipFill>
        <p:spPr>
          <a:xfrm>
            <a:off x="6168980" y="1571223"/>
            <a:ext cx="6023020" cy="4855335"/>
          </a:xfrm>
          <a:prstGeom prst="rect">
            <a:avLst/>
          </a:prstGeom>
        </p:spPr>
      </p:pic>
    </p:spTree>
    <p:extLst>
      <p:ext uri="{BB962C8B-B14F-4D97-AF65-F5344CB8AC3E}">
        <p14:creationId xmlns:p14="http://schemas.microsoft.com/office/powerpoint/2010/main" val="2290024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Values of Human Beings</a:t>
            </a:r>
            <a:endParaRPr lang="pt-PT" b="1" dirty="0"/>
          </a:p>
        </p:txBody>
      </p:sp>
      <p:pic>
        <p:nvPicPr>
          <p:cNvPr id="4" name="Content Placeholder 3"/>
          <p:cNvPicPr>
            <a:picLocks noGrp="1" noChangeAspect="1"/>
          </p:cNvPicPr>
          <p:nvPr>
            <p:ph idx="1"/>
          </p:nvPr>
        </p:nvPicPr>
        <p:blipFill>
          <a:blip r:embed="rId2"/>
          <a:stretch>
            <a:fillRect/>
          </a:stretch>
        </p:blipFill>
        <p:spPr>
          <a:xfrm>
            <a:off x="838200" y="1825625"/>
            <a:ext cx="4764110" cy="4652448"/>
          </a:xfrm>
          <a:prstGeom prst="rect">
            <a:avLst/>
          </a:prstGeom>
        </p:spPr>
      </p:pic>
      <p:pic>
        <p:nvPicPr>
          <p:cNvPr id="5" name="Picture 4"/>
          <p:cNvPicPr>
            <a:picLocks noChangeAspect="1"/>
          </p:cNvPicPr>
          <p:nvPr/>
        </p:nvPicPr>
        <p:blipFill>
          <a:blip r:embed="rId3"/>
          <a:stretch>
            <a:fillRect/>
          </a:stretch>
        </p:blipFill>
        <p:spPr>
          <a:xfrm>
            <a:off x="5795493" y="1825624"/>
            <a:ext cx="5558307" cy="4652449"/>
          </a:xfrm>
          <a:prstGeom prst="rect">
            <a:avLst/>
          </a:prstGeom>
        </p:spPr>
      </p:pic>
    </p:spTree>
    <p:extLst>
      <p:ext uri="{BB962C8B-B14F-4D97-AF65-F5344CB8AC3E}">
        <p14:creationId xmlns:p14="http://schemas.microsoft.com/office/powerpoint/2010/main" val="3101207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Value of Human Composition</a:t>
            </a:r>
            <a:endParaRPr lang="pt-PT" b="1" dirty="0"/>
          </a:p>
        </p:txBody>
      </p:sp>
      <p:pic>
        <p:nvPicPr>
          <p:cNvPr id="4" name="Content Placeholder 3"/>
          <p:cNvPicPr>
            <a:picLocks noGrp="1" noChangeAspect="1"/>
          </p:cNvPicPr>
          <p:nvPr>
            <p:ph idx="1"/>
          </p:nvPr>
        </p:nvPicPr>
        <p:blipFill>
          <a:blip r:embed="rId2"/>
          <a:stretch>
            <a:fillRect/>
          </a:stretch>
        </p:blipFill>
        <p:spPr>
          <a:xfrm>
            <a:off x="838200" y="1429555"/>
            <a:ext cx="10515600" cy="4747408"/>
          </a:xfrm>
          <a:prstGeom prst="rect">
            <a:avLst/>
          </a:prstGeom>
        </p:spPr>
      </p:pic>
    </p:spTree>
    <p:extLst>
      <p:ext uri="{BB962C8B-B14F-4D97-AF65-F5344CB8AC3E}">
        <p14:creationId xmlns:p14="http://schemas.microsoft.com/office/powerpoint/2010/main" val="3988296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Yuck Factor and the Wisdom of Repugnance</a:t>
            </a:r>
            <a:endParaRPr lang="pt-PT" b="1" dirty="0"/>
          </a:p>
        </p:txBody>
      </p:sp>
      <p:pic>
        <p:nvPicPr>
          <p:cNvPr id="4" name="Content Placeholder 3"/>
          <p:cNvPicPr>
            <a:picLocks noGrp="1"/>
          </p:cNvPicPr>
          <p:nvPr>
            <p:ph idx="1"/>
          </p:nvPr>
        </p:nvPicPr>
        <p:blipFill>
          <a:blip r:embed="rId2"/>
          <a:stretch>
            <a:fillRect/>
          </a:stretch>
        </p:blipFill>
        <p:spPr>
          <a:xfrm>
            <a:off x="838200" y="2086377"/>
            <a:ext cx="4094408" cy="4069724"/>
          </a:xfrm>
          <a:prstGeom prst="rect">
            <a:avLst/>
          </a:prstGeom>
        </p:spPr>
      </p:pic>
      <p:pic>
        <p:nvPicPr>
          <p:cNvPr id="5" name="Picture 4"/>
          <p:cNvPicPr>
            <a:picLocks noChangeAspect="1"/>
          </p:cNvPicPr>
          <p:nvPr/>
        </p:nvPicPr>
        <p:blipFill>
          <a:blip r:embed="rId3"/>
          <a:stretch>
            <a:fillRect/>
          </a:stretch>
        </p:blipFill>
        <p:spPr>
          <a:xfrm>
            <a:off x="5550795" y="1690688"/>
            <a:ext cx="5803006" cy="4362382"/>
          </a:xfrm>
          <a:prstGeom prst="rect">
            <a:avLst/>
          </a:prstGeom>
        </p:spPr>
      </p:pic>
    </p:spTree>
    <p:extLst>
      <p:ext uri="{BB962C8B-B14F-4D97-AF65-F5344CB8AC3E}">
        <p14:creationId xmlns:p14="http://schemas.microsoft.com/office/powerpoint/2010/main" val="3593060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838200" y="365125"/>
            <a:ext cx="10515600" cy="5958401"/>
          </a:xfrm>
          <a:prstGeom prst="rect">
            <a:avLst/>
          </a:prstGeom>
        </p:spPr>
      </p:pic>
    </p:spTree>
    <p:extLst>
      <p:ext uri="{BB962C8B-B14F-4D97-AF65-F5344CB8AC3E}">
        <p14:creationId xmlns:p14="http://schemas.microsoft.com/office/powerpoint/2010/main" val="1460178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Whistleblowers</a:t>
            </a:r>
            <a:endParaRPr lang="pt-PT" b="1" dirty="0"/>
          </a:p>
        </p:txBody>
      </p:sp>
      <p:pic>
        <p:nvPicPr>
          <p:cNvPr id="4" name="Content Placeholder 3"/>
          <p:cNvPicPr>
            <a:picLocks noGrp="1"/>
          </p:cNvPicPr>
          <p:nvPr>
            <p:ph idx="1"/>
          </p:nvPr>
        </p:nvPicPr>
        <p:blipFill>
          <a:blip r:embed="rId2"/>
          <a:stretch>
            <a:fillRect/>
          </a:stretch>
        </p:blipFill>
        <p:spPr>
          <a:xfrm>
            <a:off x="838200" y="1690688"/>
            <a:ext cx="5485327" cy="4619960"/>
          </a:xfrm>
          <a:prstGeom prst="rect">
            <a:avLst/>
          </a:prstGeom>
        </p:spPr>
      </p:pic>
      <p:pic>
        <p:nvPicPr>
          <p:cNvPr id="5" name="Picture 4"/>
          <p:cNvPicPr>
            <a:picLocks noChangeAspect="1"/>
          </p:cNvPicPr>
          <p:nvPr/>
        </p:nvPicPr>
        <p:blipFill>
          <a:blip r:embed="rId3"/>
          <a:stretch>
            <a:fillRect/>
          </a:stretch>
        </p:blipFill>
        <p:spPr>
          <a:xfrm>
            <a:off x="6323527" y="1690688"/>
            <a:ext cx="5030273" cy="4619960"/>
          </a:xfrm>
          <a:prstGeom prst="rect">
            <a:avLst/>
          </a:prstGeom>
        </p:spPr>
      </p:pic>
    </p:spTree>
    <p:extLst>
      <p:ext uri="{BB962C8B-B14F-4D97-AF65-F5344CB8AC3E}">
        <p14:creationId xmlns:p14="http://schemas.microsoft.com/office/powerpoint/2010/main" val="3126180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Usury and Capitalism</a:t>
            </a:r>
            <a:endParaRPr lang="pt-PT" b="1" dirty="0"/>
          </a:p>
        </p:txBody>
      </p:sp>
      <p:pic>
        <p:nvPicPr>
          <p:cNvPr id="4" name="Content Placeholder 3"/>
          <p:cNvPicPr>
            <a:picLocks noGrp="1" noChangeAspect="1"/>
          </p:cNvPicPr>
          <p:nvPr>
            <p:ph idx="1"/>
          </p:nvPr>
        </p:nvPicPr>
        <p:blipFill>
          <a:blip r:embed="rId2"/>
          <a:stretch>
            <a:fillRect/>
          </a:stretch>
        </p:blipFill>
        <p:spPr>
          <a:xfrm>
            <a:off x="838200" y="1815921"/>
            <a:ext cx="4764110" cy="4340180"/>
          </a:xfrm>
          <a:prstGeom prst="rect">
            <a:avLst/>
          </a:prstGeom>
        </p:spPr>
      </p:pic>
      <p:pic>
        <p:nvPicPr>
          <p:cNvPr id="5" name="Picture 4"/>
          <p:cNvPicPr>
            <a:picLocks noChangeAspect="1"/>
          </p:cNvPicPr>
          <p:nvPr/>
        </p:nvPicPr>
        <p:blipFill>
          <a:blip r:embed="rId3"/>
          <a:stretch>
            <a:fillRect/>
          </a:stretch>
        </p:blipFill>
        <p:spPr>
          <a:xfrm>
            <a:off x="5911403" y="1815921"/>
            <a:ext cx="5442397" cy="4340180"/>
          </a:xfrm>
          <a:prstGeom prst="rect">
            <a:avLst/>
          </a:prstGeom>
        </p:spPr>
      </p:pic>
    </p:spTree>
    <p:extLst>
      <p:ext uri="{BB962C8B-B14F-4D97-AF65-F5344CB8AC3E}">
        <p14:creationId xmlns:p14="http://schemas.microsoft.com/office/powerpoint/2010/main" val="601054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Sour Grapes and Rationalization</a:t>
            </a:r>
            <a:endParaRPr lang="pt-PT" b="1" dirty="0"/>
          </a:p>
        </p:txBody>
      </p:sp>
      <p:pic>
        <p:nvPicPr>
          <p:cNvPr id="4" name="Content Placeholder 3"/>
          <p:cNvPicPr>
            <a:picLocks noGrp="1" noChangeAspect="1"/>
          </p:cNvPicPr>
          <p:nvPr>
            <p:ph idx="1"/>
          </p:nvPr>
        </p:nvPicPr>
        <p:blipFill>
          <a:blip r:embed="rId2"/>
          <a:stretch>
            <a:fillRect/>
          </a:stretch>
        </p:blipFill>
        <p:spPr>
          <a:xfrm>
            <a:off x="838199" y="1690688"/>
            <a:ext cx="4648201" cy="4594202"/>
          </a:xfrm>
          <a:prstGeom prst="rect">
            <a:avLst/>
          </a:prstGeom>
        </p:spPr>
      </p:pic>
      <p:pic>
        <p:nvPicPr>
          <p:cNvPr id="5" name="Picture 4"/>
          <p:cNvPicPr>
            <a:picLocks noChangeAspect="1"/>
          </p:cNvPicPr>
          <p:nvPr/>
        </p:nvPicPr>
        <p:blipFill>
          <a:blip r:embed="rId3"/>
          <a:stretch>
            <a:fillRect/>
          </a:stretch>
        </p:blipFill>
        <p:spPr>
          <a:xfrm>
            <a:off x="7070501" y="1690688"/>
            <a:ext cx="4283299" cy="4594202"/>
          </a:xfrm>
          <a:prstGeom prst="rect">
            <a:avLst/>
          </a:prstGeom>
        </p:spPr>
      </p:pic>
    </p:spTree>
    <p:extLst>
      <p:ext uri="{BB962C8B-B14F-4D97-AF65-F5344CB8AC3E}">
        <p14:creationId xmlns:p14="http://schemas.microsoft.com/office/powerpoint/2010/main" val="409855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Good and Evil. Justice, Fairness and Equity</a:t>
            </a:r>
            <a:endParaRPr lang="pt-PT" b="1" dirty="0"/>
          </a:p>
        </p:txBody>
      </p:sp>
      <p:pic>
        <p:nvPicPr>
          <p:cNvPr id="4" name="Content Placeholder 3"/>
          <p:cNvPicPr>
            <a:picLocks noGrp="1" noChangeAspect="1"/>
          </p:cNvPicPr>
          <p:nvPr>
            <p:ph idx="1"/>
          </p:nvPr>
        </p:nvPicPr>
        <p:blipFill>
          <a:blip r:embed="rId2"/>
          <a:stretch>
            <a:fillRect/>
          </a:stretch>
        </p:blipFill>
        <p:spPr>
          <a:xfrm>
            <a:off x="852487" y="1875742"/>
            <a:ext cx="2609850" cy="1987919"/>
          </a:xfrm>
          <a:prstGeom prst="rect">
            <a:avLst/>
          </a:prstGeom>
        </p:spPr>
      </p:pic>
      <p:pic>
        <p:nvPicPr>
          <p:cNvPr id="5" name="Picture 4"/>
          <p:cNvPicPr>
            <a:picLocks noChangeAspect="1"/>
          </p:cNvPicPr>
          <p:nvPr/>
        </p:nvPicPr>
        <p:blipFill>
          <a:blip r:embed="rId3"/>
          <a:stretch>
            <a:fillRect/>
          </a:stretch>
        </p:blipFill>
        <p:spPr>
          <a:xfrm>
            <a:off x="5415935" y="1875743"/>
            <a:ext cx="2069742" cy="1987918"/>
          </a:xfrm>
          <a:prstGeom prst="rect">
            <a:avLst/>
          </a:prstGeom>
        </p:spPr>
      </p:pic>
      <p:pic>
        <p:nvPicPr>
          <p:cNvPr id="6" name="Picture 5"/>
          <p:cNvPicPr>
            <a:picLocks noChangeAspect="1"/>
          </p:cNvPicPr>
          <p:nvPr/>
        </p:nvPicPr>
        <p:blipFill>
          <a:blip r:embed="rId4"/>
          <a:stretch>
            <a:fillRect/>
          </a:stretch>
        </p:blipFill>
        <p:spPr>
          <a:xfrm>
            <a:off x="9439275" y="1875742"/>
            <a:ext cx="1914525" cy="1987919"/>
          </a:xfrm>
          <a:prstGeom prst="rect">
            <a:avLst/>
          </a:prstGeom>
        </p:spPr>
      </p:pic>
      <p:pic>
        <p:nvPicPr>
          <p:cNvPr id="7" name="Picture 6"/>
          <p:cNvPicPr>
            <a:picLocks noChangeAspect="1"/>
          </p:cNvPicPr>
          <p:nvPr/>
        </p:nvPicPr>
        <p:blipFill>
          <a:blip r:embed="rId5"/>
          <a:stretch>
            <a:fillRect/>
          </a:stretch>
        </p:blipFill>
        <p:spPr>
          <a:xfrm>
            <a:off x="838200" y="4648602"/>
            <a:ext cx="2638425" cy="1733550"/>
          </a:xfrm>
          <a:prstGeom prst="rect">
            <a:avLst/>
          </a:prstGeom>
        </p:spPr>
      </p:pic>
      <p:pic>
        <p:nvPicPr>
          <p:cNvPr id="8" name="Picture 7"/>
          <p:cNvPicPr>
            <a:picLocks noChangeAspect="1"/>
          </p:cNvPicPr>
          <p:nvPr/>
        </p:nvPicPr>
        <p:blipFill>
          <a:blip r:embed="rId6"/>
          <a:stretch>
            <a:fillRect/>
          </a:stretch>
        </p:blipFill>
        <p:spPr>
          <a:xfrm>
            <a:off x="4581525" y="4648602"/>
            <a:ext cx="3028950" cy="1733550"/>
          </a:xfrm>
          <a:prstGeom prst="rect">
            <a:avLst/>
          </a:prstGeom>
        </p:spPr>
      </p:pic>
      <p:pic>
        <p:nvPicPr>
          <p:cNvPr id="9" name="Picture 8"/>
          <p:cNvPicPr>
            <a:picLocks noChangeAspect="1"/>
          </p:cNvPicPr>
          <p:nvPr/>
        </p:nvPicPr>
        <p:blipFill>
          <a:blip r:embed="rId7"/>
          <a:stretch>
            <a:fillRect/>
          </a:stretch>
        </p:blipFill>
        <p:spPr>
          <a:xfrm>
            <a:off x="8734425" y="4639077"/>
            <a:ext cx="2619375" cy="1743075"/>
          </a:xfrm>
          <a:prstGeom prst="rect">
            <a:avLst/>
          </a:prstGeom>
        </p:spPr>
      </p:pic>
    </p:spTree>
    <p:extLst>
      <p:ext uri="{BB962C8B-B14F-4D97-AF65-F5344CB8AC3E}">
        <p14:creationId xmlns:p14="http://schemas.microsoft.com/office/powerpoint/2010/main" val="578428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Hospitality, Trust, Distrust</a:t>
            </a:r>
            <a:endParaRPr lang="pt-PT" b="1" dirty="0"/>
          </a:p>
        </p:txBody>
      </p:sp>
      <p:pic>
        <p:nvPicPr>
          <p:cNvPr id="4" name="Content Placeholder 3"/>
          <p:cNvPicPr>
            <a:picLocks noGrp="1" noChangeAspect="1"/>
          </p:cNvPicPr>
          <p:nvPr>
            <p:ph idx="1"/>
          </p:nvPr>
        </p:nvPicPr>
        <p:blipFill>
          <a:blip r:embed="rId2"/>
          <a:stretch>
            <a:fillRect/>
          </a:stretch>
        </p:blipFill>
        <p:spPr>
          <a:xfrm>
            <a:off x="838199" y="1690688"/>
            <a:ext cx="4519411" cy="4426777"/>
          </a:xfrm>
          <a:prstGeom prst="rect">
            <a:avLst/>
          </a:prstGeom>
        </p:spPr>
      </p:pic>
      <p:pic>
        <p:nvPicPr>
          <p:cNvPr id="5" name="Picture 4"/>
          <p:cNvPicPr>
            <a:picLocks noChangeAspect="1"/>
          </p:cNvPicPr>
          <p:nvPr/>
        </p:nvPicPr>
        <p:blipFill>
          <a:blip r:embed="rId3"/>
          <a:stretch>
            <a:fillRect/>
          </a:stretch>
        </p:blipFill>
        <p:spPr>
          <a:xfrm>
            <a:off x="5988677" y="1690688"/>
            <a:ext cx="5365124" cy="4426777"/>
          </a:xfrm>
          <a:prstGeom prst="rect">
            <a:avLst/>
          </a:prstGeom>
        </p:spPr>
      </p:pic>
    </p:spTree>
    <p:extLst>
      <p:ext uri="{BB962C8B-B14F-4D97-AF65-F5344CB8AC3E}">
        <p14:creationId xmlns:p14="http://schemas.microsoft.com/office/powerpoint/2010/main" val="265689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Three Spit Parabola</a:t>
            </a:r>
            <a:endParaRPr lang="pt-PT" b="1" dirty="0"/>
          </a:p>
        </p:txBody>
      </p:sp>
      <p:pic>
        <p:nvPicPr>
          <p:cNvPr id="5" name="Content Placeholder 4"/>
          <p:cNvPicPr>
            <a:picLocks noGrp="1" noChangeAspect="1"/>
          </p:cNvPicPr>
          <p:nvPr>
            <p:ph idx="1"/>
          </p:nvPr>
        </p:nvPicPr>
        <p:blipFill>
          <a:blip r:embed="rId2"/>
          <a:stretch>
            <a:fillRect/>
          </a:stretch>
        </p:blipFill>
        <p:spPr>
          <a:xfrm>
            <a:off x="838199" y="2060620"/>
            <a:ext cx="5163356" cy="4134117"/>
          </a:xfrm>
          <a:prstGeom prst="rect">
            <a:avLst/>
          </a:prstGeom>
        </p:spPr>
      </p:pic>
      <p:pic>
        <p:nvPicPr>
          <p:cNvPr id="6" name="Picture 5"/>
          <p:cNvPicPr>
            <a:picLocks noChangeAspect="1"/>
          </p:cNvPicPr>
          <p:nvPr/>
        </p:nvPicPr>
        <p:blipFill>
          <a:blip r:embed="rId3"/>
          <a:stretch>
            <a:fillRect/>
          </a:stretch>
        </p:blipFill>
        <p:spPr>
          <a:xfrm>
            <a:off x="6272011" y="2060619"/>
            <a:ext cx="5081789" cy="4134117"/>
          </a:xfrm>
          <a:prstGeom prst="rect">
            <a:avLst/>
          </a:prstGeom>
        </p:spPr>
      </p:pic>
    </p:spTree>
    <p:extLst>
      <p:ext uri="{BB962C8B-B14F-4D97-AF65-F5344CB8AC3E}">
        <p14:creationId xmlns:p14="http://schemas.microsoft.com/office/powerpoint/2010/main" val="1169203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Ethical Relativism</a:t>
            </a:r>
            <a:endParaRPr lang="pt-PT" b="1" dirty="0"/>
          </a:p>
        </p:txBody>
      </p:sp>
      <p:pic>
        <p:nvPicPr>
          <p:cNvPr id="6" name="Content Placeholder 5"/>
          <p:cNvPicPr>
            <a:picLocks noGrp="1" noChangeAspect="1"/>
          </p:cNvPicPr>
          <p:nvPr>
            <p:ph idx="1"/>
          </p:nvPr>
        </p:nvPicPr>
        <p:blipFill>
          <a:blip r:embed="rId2"/>
          <a:stretch>
            <a:fillRect/>
          </a:stretch>
        </p:blipFill>
        <p:spPr>
          <a:xfrm>
            <a:off x="6542468" y="1390918"/>
            <a:ext cx="4443211" cy="2627290"/>
          </a:xfrm>
          <a:prstGeom prst="rect">
            <a:avLst/>
          </a:prstGeom>
        </p:spPr>
      </p:pic>
      <p:pic>
        <p:nvPicPr>
          <p:cNvPr id="4" name="Picture 3"/>
          <p:cNvPicPr>
            <a:picLocks noChangeAspect="1"/>
          </p:cNvPicPr>
          <p:nvPr/>
        </p:nvPicPr>
        <p:blipFill>
          <a:blip r:embed="rId3"/>
          <a:stretch>
            <a:fillRect/>
          </a:stretch>
        </p:blipFill>
        <p:spPr>
          <a:xfrm>
            <a:off x="1094100" y="4172755"/>
            <a:ext cx="5293821" cy="2446986"/>
          </a:xfrm>
          <a:prstGeom prst="rect">
            <a:avLst/>
          </a:prstGeom>
        </p:spPr>
      </p:pic>
      <p:pic>
        <p:nvPicPr>
          <p:cNvPr id="5" name="Picture 4"/>
          <p:cNvPicPr>
            <a:picLocks noChangeAspect="1"/>
          </p:cNvPicPr>
          <p:nvPr/>
        </p:nvPicPr>
        <p:blipFill>
          <a:blip r:embed="rId4"/>
          <a:stretch>
            <a:fillRect/>
          </a:stretch>
        </p:blipFill>
        <p:spPr>
          <a:xfrm>
            <a:off x="6542468" y="4172755"/>
            <a:ext cx="4443211" cy="2343955"/>
          </a:xfrm>
          <a:prstGeom prst="rect">
            <a:avLst/>
          </a:prstGeom>
        </p:spPr>
      </p:pic>
      <p:pic>
        <p:nvPicPr>
          <p:cNvPr id="7" name="Picture 6"/>
          <p:cNvPicPr>
            <a:picLocks noChangeAspect="1"/>
          </p:cNvPicPr>
          <p:nvPr/>
        </p:nvPicPr>
        <p:blipFill>
          <a:blip r:embed="rId5"/>
          <a:stretch>
            <a:fillRect/>
          </a:stretch>
        </p:blipFill>
        <p:spPr>
          <a:xfrm>
            <a:off x="1248049" y="1390918"/>
            <a:ext cx="5139871" cy="2645893"/>
          </a:xfrm>
          <a:prstGeom prst="rect">
            <a:avLst/>
          </a:prstGeom>
        </p:spPr>
      </p:pic>
    </p:spTree>
    <p:extLst>
      <p:ext uri="{BB962C8B-B14F-4D97-AF65-F5344CB8AC3E}">
        <p14:creationId xmlns:p14="http://schemas.microsoft.com/office/powerpoint/2010/main" val="3356051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838200" y="365125"/>
            <a:ext cx="10515600" cy="5993472"/>
          </a:xfrm>
          <a:prstGeom prst="rect">
            <a:avLst/>
          </a:prstGeom>
        </p:spPr>
      </p:pic>
    </p:spTree>
    <p:extLst>
      <p:ext uri="{BB962C8B-B14F-4D97-AF65-F5344CB8AC3E}">
        <p14:creationId xmlns:p14="http://schemas.microsoft.com/office/powerpoint/2010/main" val="356529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t>Mensur</a:t>
            </a:r>
            <a:r>
              <a:rPr lang="en-US" b="1" dirty="0" smtClean="0"/>
              <a:t> and Senses of Honor</a:t>
            </a:r>
            <a:endParaRPr lang="pt-PT" b="1" dirty="0"/>
          </a:p>
        </p:txBody>
      </p:sp>
      <p:pic>
        <p:nvPicPr>
          <p:cNvPr id="4" name="Content Placeholder 3"/>
          <p:cNvPicPr>
            <a:picLocks noGrp="1" noChangeAspect="1"/>
          </p:cNvPicPr>
          <p:nvPr>
            <p:ph idx="1"/>
          </p:nvPr>
        </p:nvPicPr>
        <p:blipFill>
          <a:blip r:embed="rId2"/>
          <a:stretch>
            <a:fillRect/>
          </a:stretch>
        </p:blipFill>
        <p:spPr>
          <a:xfrm>
            <a:off x="838200" y="1690688"/>
            <a:ext cx="4673958" cy="4645718"/>
          </a:xfrm>
          <a:prstGeom prst="rect">
            <a:avLst/>
          </a:prstGeom>
        </p:spPr>
      </p:pic>
      <p:pic>
        <p:nvPicPr>
          <p:cNvPr id="5" name="Picture 4"/>
          <p:cNvPicPr>
            <a:picLocks noChangeAspect="1"/>
          </p:cNvPicPr>
          <p:nvPr/>
        </p:nvPicPr>
        <p:blipFill>
          <a:blip r:embed="rId3"/>
          <a:stretch>
            <a:fillRect/>
          </a:stretch>
        </p:blipFill>
        <p:spPr>
          <a:xfrm>
            <a:off x="6001555" y="1690688"/>
            <a:ext cx="5352245" cy="4645718"/>
          </a:xfrm>
          <a:prstGeom prst="rect">
            <a:avLst/>
          </a:prstGeom>
        </p:spPr>
      </p:pic>
    </p:spTree>
    <p:extLst>
      <p:ext uri="{BB962C8B-B14F-4D97-AF65-F5344CB8AC3E}">
        <p14:creationId xmlns:p14="http://schemas.microsoft.com/office/powerpoint/2010/main" val="3316995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5" name="Picture 4"/>
          <p:cNvPicPr>
            <a:picLocks noChangeAspect="1"/>
          </p:cNvPicPr>
          <p:nvPr/>
        </p:nvPicPr>
        <p:blipFill>
          <a:blip r:embed="rId2"/>
          <a:stretch>
            <a:fillRect/>
          </a:stretch>
        </p:blipFill>
        <p:spPr>
          <a:xfrm>
            <a:off x="838200" y="1571224"/>
            <a:ext cx="10515600" cy="4605740"/>
          </a:xfrm>
          <a:prstGeom prst="rect">
            <a:avLst/>
          </a:prstGeom>
        </p:spPr>
      </p:pic>
      <p:sp>
        <p:nvSpPr>
          <p:cNvPr id="6" name="Content Placeholder 5"/>
          <p:cNvSpPr>
            <a:spLocks noGrp="1"/>
          </p:cNvSpPr>
          <p:nvPr>
            <p:ph idx="1"/>
          </p:nvPr>
        </p:nvSpPr>
        <p:spPr/>
        <p:txBody>
          <a:bodyPr/>
          <a:lstStyle/>
          <a:p>
            <a:endParaRPr lang="pt-PT" dirty="0"/>
          </a:p>
        </p:txBody>
      </p:sp>
    </p:spTree>
    <p:extLst>
      <p:ext uri="{BB962C8B-B14F-4D97-AF65-F5344CB8AC3E}">
        <p14:creationId xmlns:p14="http://schemas.microsoft.com/office/powerpoint/2010/main" val="3796600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Oaths and Duties</a:t>
            </a:r>
            <a:endParaRPr lang="pt-PT" dirty="0"/>
          </a:p>
        </p:txBody>
      </p:sp>
      <p:pic>
        <p:nvPicPr>
          <p:cNvPr id="4" name="Content Placeholder 3"/>
          <p:cNvPicPr>
            <a:picLocks noGrp="1" noChangeAspect="1"/>
          </p:cNvPicPr>
          <p:nvPr>
            <p:ph idx="1"/>
          </p:nvPr>
        </p:nvPicPr>
        <p:blipFill>
          <a:blip r:embed="rId2"/>
          <a:stretch>
            <a:fillRect/>
          </a:stretch>
        </p:blipFill>
        <p:spPr>
          <a:xfrm>
            <a:off x="838200" y="1928656"/>
            <a:ext cx="4808411" cy="4351338"/>
          </a:xfrm>
          <a:prstGeom prst="rect">
            <a:avLst/>
          </a:prstGeom>
        </p:spPr>
      </p:pic>
      <p:pic>
        <p:nvPicPr>
          <p:cNvPr id="5" name="Picture 4"/>
          <p:cNvPicPr>
            <a:picLocks noChangeAspect="1"/>
          </p:cNvPicPr>
          <p:nvPr/>
        </p:nvPicPr>
        <p:blipFill>
          <a:blip r:embed="rId3"/>
          <a:stretch>
            <a:fillRect/>
          </a:stretch>
        </p:blipFill>
        <p:spPr>
          <a:xfrm>
            <a:off x="5809445" y="1928656"/>
            <a:ext cx="5544355" cy="4562296"/>
          </a:xfrm>
          <a:prstGeom prst="rect">
            <a:avLst/>
          </a:prstGeom>
        </p:spPr>
      </p:pic>
    </p:spTree>
    <p:extLst>
      <p:ext uri="{BB962C8B-B14F-4D97-AF65-F5344CB8AC3E}">
        <p14:creationId xmlns:p14="http://schemas.microsoft.com/office/powerpoint/2010/main" val="1459420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838200" y="365125"/>
            <a:ext cx="10515600" cy="5984159"/>
          </a:xfrm>
          <a:prstGeom prst="rect">
            <a:avLst/>
          </a:prstGeom>
        </p:spPr>
      </p:pic>
    </p:spTree>
    <p:extLst>
      <p:ext uri="{BB962C8B-B14F-4D97-AF65-F5344CB8AC3E}">
        <p14:creationId xmlns:p14="http://schemas.microsoft.com/office/powerpoint/2010/main" val="2095235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a:p>
        </p:txBody>
      </p:sp>
      <p:pic>
        <p:nvPicPr>
          <p:cNvPr id="4" name="Content Placeholder 3"/>
          <p:cNvPicPr>
            <a:picLocks noChangeAspect="1"/>
          </p:cNvPicPr>
          <p:nvPr/>
        </p:nvPicPr>
        <p:blipFill>
          <a:blip r:embed="rId2"/>
          <a:stretch>
            <a:fillRect/>
          </a:stretch>
        </p:blipFill>
        <p:spPr>
          <a:xfrm>
            <a:off x="838200" y="365125"/>
            <a:ext cx="10515600" cy="5868249"/>
          </a:xfrm>
          <a:prstGeom prst="rect">
            <a:avLst/>
          </a:prstGeom>
        </p:spPr>
      </p:pic>
    </p:spTree>
    <p:extLst>
      <p:ext uri="{BB962C8B-B14F-4D97-AF65-F5344CB8AC3E}">
        <p14:creationId xmlns:p14="http://schemas.microsoft.com/office/powerpoint/2010/main" val="398531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838200" y="365126"/>
            <a:ext cx="10515600" cy="6177342"/>
          </a:xfrm>
          <a:prstGeom prst="rect">
            <a:avLst/>
          </a:prstGeom>
        </p:spPr>
      </p:pic>
    </p:spTree>
    <p:extLst>
      <p:ext uri="{BB962C8B-B14F-4D97-AF65-F5344CB8AC3E}">
        <p14:creationId xmlns:p14="http://schemas.microsoft.com/office/powerpoint/2010/main" val="3020068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Ultimatum and Schadenfreude</a:t>
            </a:r>
            <a:endParaRPr lang="pt-PT" dirty="0"/>
          </a:p>
        </p:txBody>
      </p:sp>
      <p:pic>
        <p:nvPicPr>
          <p:cNvPr id="4" name="Content Placeholder 3"/>
          <p:cNvPicPr>
            <a:picLocks noGrp="1" noChangeAspect="1"/>
          </p:cNvPicPr>
          <p:nvPr>
            <p:ph idx="1"/>
          </p:nvPr>
        </p:nvPicPr>
        <p:blipFill>
          <a:blip r:embed="rId2"/>
          <a:stretch>
            <a:fillRect/>
          </a:stretch>
        </p:blipFill>
        <p:spPr>
          <a:xfrm>
            <a:off x="838199" y="2034862"/>
            <a:ext cx="4725474" cy="4185634"/>
          </a:xfrm>
          <a:prstGeom prst="rect">
            <a:avLst/>
          </a:prstGeom>
        </p:spPr>
      </p:pic>
      <p:pic>
        <p:nvPicPr>
          <p:cNvPr id="5" name="Picture 4"/>
          <p:cNvPicPr>
            <a:picLocks noChangeAspect="1"/>
          </p:cNvPicPr>
          <p:nvPr/>
        </p:nvPicPr>
        <p:blipFill>
          <a:blip r:embed="rId3"/>
          <a:stretch>
            <a:fillRect/>
          </a:stretch>
        </p:blipFill>
        <p:spPr>
          <a:xfrm>
            <a:off x="5975797" y="2034862"/>
            <a:ext cx="5378003" cy="4185634"/>
          </a:xfrm>
          <a:prstGeom prst="rect">
            <a:avLst/>
          </a:prstGeom>
        </p:spPr>
      </p:pic>
    </p:spTree>
    <p:extLst>
      <p:ext uri="{BB962C8B-B14F-4D97-AF65-F5344CB8AC3E}">
        <p14:creationId xmlns:p14="http://schemas.microsoft.com/office/powerpoint/2010/main" val="1975512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Trolley Problem</a:t>
            </a:r>
            <a:endParaRPr lang="pt-PT" dirty="0"/>
          </a:p>
        </p:txBody>
      </p:sp>
      <p:sp>
        <p:nvSpPr>
          <p:cNvPr id="3" name="Content Placeholder 2"/>
          <p:cNvSpPr>
            <a:spLocks noGrp="1"/>
          </p:cNvSpPr>
          <p:nvPr>
            <p:ph idx="1"/>
          </p:nvPr>
        </p:nvSpPr>
        <p:spPr/>
        <p:txBody>
          <a:bodyPr/>
          <a:lstStyle/>
          <a:p>
            <a:r>
              <a:rPr lang="pt-PT" dirty="0" smtClean="0">
                <a:hlinkClick r:id="rId2"/>
              </a:rPr>
              <a:t>https://www.youtube.com/watch?v=yg16u_bzjPE</a:t>
            </a:r>
            <a:endParaRPr lang="pt-PT" dirty="0" smtClean="0"/>
          </a:p>
          <a:p>
            <a:endParaRPr lang="en-US" dirty="0" smtClean="0"/>
          </a:p>
          <a:p>
            <a:pPr marL="0" indent="0">
              <a:buNone/>
            </a:pPr>
            <a:endParaRPr lang="pt-PT" dirty="0"/>
          </a:p>
        </p:txBody>
      </p:sp>
      <p:pic>
        <p:nvPicPr>
          <p:cNvPr id="4" name="Picture 3"/>
          <p:cNvPicPr>
            <a:picLocks noChangeAspect="1"/>
          </p:cNvPicPr>
          <p:nvPr/>
        </p:nvPicPr>
        <p:blipFill>
          <a:blip r:embed="rId3"/>
          <a:stretch>
            <a:fillRect/>
          </a:stretch>
        </p:blipFill>
        <p:spPr>
          <a:xfrm>
            <a:off x="838200" y="2665927"/>
            <a:ext cx="4068651" cy="3309870"/>
          </a:xfrm>
          <a:prstGeom prst="rect">
            <a:avLst/>
          </a:prstGeom>
        </p:spPr>
      </p:pic>
      <p:pic>
        <p:nvPicPr>
          <p:cNvPr id="5" name="Picture 4"/>
          <p:cNvPicPr>
            <a:picLocks noChangeAspect="1"/>
          </p:cNvPicPr>
          <p:nvPr/>
        </p:nvPicPr>
        <p:blipFill>
          <a:blip r:embed="rId4"/>
          <a:stretch>
            <a:fillRect/>
          </a:stretch>
        </p:blipFill>
        <p:spPr>
          <a:xfrm>
            <a:off x="5666704" y="2665927"/>
            <a:ext cx="5321291" cy="3309869"/>
          </a:xfrm>
          <a:prstGeom prst="rect">
            <a:avLst/>
          </a:prstGeom>
        </p:spPr>
      </p:pic>
    </p:spTree>
    <p:extLst>
      <p:ext uri="{BB962C8B-B14F-4D97-AF65-F5344CB8AC3E}">
        <p14:creationId xmlns:p14="http://schemas.microsoft.com/office/powerpoint/2010/main" val="2414548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Contestation on Markets</a:t>
            </a:r>
            <a:endParaRPr lang="pt-PT" b="1" dirty="0"/>
          </a:p>
        </p:txBody>
      </p:sp>
      <p:pic>
        <p:nvPicPr>
          <p:cNvPr id="4" name="Content Placeholder 3"/>
          <p:cNvPicPr>
            <a:picLocks noGrp="1" noChangeAspect="1"/>
          </p:cNvPicPr>
          <p:nvPr>
            <p:ph idx="1"/>
          </p:nvPr>
        </p:nvPicPr>
        <p:blipFill>
          <a:blip r:embed="rId2"/>
          <a:stretch>
            <a:fillRect/>
          </a:stretch>
        </p:blipFill>
        <p:spPr>
          <a:xfrm>
            <a:off x="838200" y="1690687"/>
            <a:ext cx="2922431" cy="4401019"/>
          </a:xfrm>
          <a:prstGeom prst="rect">
            <a:avLst/>
          </a:prstGeom>
        </p:spPr>
      </p:pic>
      <p:pic>
        <p:nvPicPr>
          <p:cNvPr id="5" name="Picture 4"/>
          <p:cNvPicPr>
            <a:picLocks noChangeAspect="1"/>
          </p:cNvPicPr>
          <p:nvPr/>
        </p:nvPicPr>
        <p:blipFill>
          <a:blip r:embed="rId3"/>
          <a:stretch>
            <a:fillRect/>
          </a:stretch>
        </p:blipFill>
        <p:spPr>
          <a:xfrm>
            <a:off x="4185635" y="1690688"/>
            <a:ext cx="2867628" cy="4401018"/>
          </a:xfrm>
          <a:prstGeom prst="rect">
            <a:avLst/>
          </a:prstGeom>
        </p:spPr>
      </p:pic>
      <p:pic>
        <p:nvPicPr>
          <p:cNvPr id="6" name="Picture 5"/>
          <p:cNvPicPr>
            <a:picLocks noChangeAspect="1"/>
          </p:cNvPicPr>
          <p:nvPr/>
        </p:nvPicPr>
        <p:blipFill>
          <a:blip r:embed="rId4"/>
          <a:stretch>
            <a:fillRect/>
          </a:stretch>
        </p:blipFill>
        <p:spPr>
          <a:xfrm>
            <a:off x="7912256" y="1690686"/>
            <a:ext cx="3009029" cy="4401019"/>
          </a:xfrm>
          <a:prstGeom prst="rect">
            <a:avLst/>
          </a:prstGeom>
        </p:spPr>
      </p:pic>
    </p:spTree>
    <p:extLst>
      <p:ext uri="{BB962C8B-B14F-4D97-AF65-F5344CB8AC3E}">
        <p14:creationId xmlns:p14="http://schemas.microsoft.com/office/powerpoint/2010/main" val="1425999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Contested Markets</a:t>
            </a:r>
            <a:endParaRPr lang="pt-PT" b="1" dirty="0"/>
          </a:p>
        </p:txBody>
      </p:sp>
      <p:pic>
        <p:nvPicPr>
          <p:cNvPr id="4" name="Content Placeholder 3"/>
          <p:cNvPicPr>
            <a:picLocks noGrp="1" noChangeAspect="1"/>
          </p:cNvPicPr>
          <p:nvPr>
            <p:ph idx="1"/>
          </p:nvPr>
        </p:nvPicPr>
        <p:blipFill>
          <a:blip r:embed="rId2"/>
          <a:stretch>
            <a:fillRect/>
          </a:stretch>
        </p:blipFill>
        <p:spPr>
          <a:xfrm>
            <a:off x="838200" y="1690688"/>
            <a:ext cx="2828925" cy="1895531"/>
          </a:xfrm>
          <a:prstGeom prst="rect">
            <a:avLst/>
          </a:prstGeom>
        </p:spPr>
      </p:pic>
      <p:pic>
        <p:nvPicPr>
          <p:cNvPr id="5" name="Picture 4"/>
          <p:cNvPicPr>
            <a:picLocks noChangeAspect="1"/>
          </p:cNvPicPr>
          <p:nvPr/>
        </p:nvPicPr>
        <p:blipFill>
          <a:blip r:embed="rId3"/>
          <a:stretch>
            <a:fillRect/>
          </a:stretch>
        </p:blipFill>
        <p:spPr>
          <a:xfrm>
            <a:off x="4254589" y="1690688"/>
            <a:ext cx="3099248" cy="1895531"/>
          </a:xfrm>
          <a:prstGeom prst="rect">
            <a:avLst/>
          </a:prstGeom>
        </p:spPr>
      </p:pic>
      <p:pic>
        <p:nvPicPr>
          <p:cNvPr id="6" name="Picture 5"/>
          <p:cNvPicPr>
            <a:picLocks noChangeAspect="1"/>
          </p:cNvPicPr>
          <p:nvPr/>
        </p:nvPicPr>
        <p:blipFill>
          <a:blip r:embed="rId4"/>
          <a:stretch>
            <a:fillRect/>
          </a:stretch>
        </p:blipFill>
        <p:spPr>
          <a:xfrm>
            <a:off x="7793160" y="1690688"/>
            <a:ext cx="3121317" cy="1895531"/>
          </a:xfrm>
          <a:prstGeom prst="rect">
            <a:avLst/>
          </a:prstGeom>
        </p:spPr>
      </p:pic>
      <p:pic>
        <p:nvPicPr>
          <p:cNvPr id="7" name="Picture 6"/>
          <p:cNvPicPr>
            <a:picLocks noChangeAspect="1"/>
          </p:cNvPicPr>
          <p:nvPr/>
        </p:nvPicPr>
        <p:blipFill>
          <a:blip r:embed="rId5"/>
          <a:stretch>
            <a:fillRect/>
          </a:stretch>
        </p:blipFill>
        <p:spPr>
          <a:xfrm>
            <a:off x="838200" y="4068819"/>
            <a:ext cx="2828925" cy="1906978"/>
          </a:xfrm>
          <a:prstGeom prst="rect">
            <a:avLst/>
          </a:prstGeom>
        </p:spPr>
      </p:pic>
      <p:pic>
        <p:nvPicPr>
          <p:cNvPr id="8" name="Picture 7"/>
          <p:cNvPicPr>
            <a:picLocks noChangeAspect="1"/>
          </p:cNvPicPr>
          <p:nvPr/>
        </p:nvPicPr>
        <p:blipFill>
          <a:blip r:embed="rId6"/>
          <a:stretch>
            <a:fillRect/>
          </a:stretch>
        </p:blipFill>
        <p:spPr>
          <a:xfrm>
            <a:off x="4254589" y="4068819"/>
            <a:ext cx="3099248" cy="2012692"/>
          </a:xfrm>
          <a:prstGeom prst="rect">
            <a:avLst/>
          </a:prstGeom>
        </p:spPr>
      </p:pic>
      <p:pic>
        <p:nvPicPr>
          <p:cNvPr id="9" name="Picture 8"/>
          <p:cNvPicPr>
            <a:picLocks noChangeAspect="1"/>
          </p:cNvPicPr>
          <p:nvPr/>
        </p:nvPicPr>
        <p:blipFill>
          <a:blip r:embed="rId7"/>
          <a:stretch>
            <a:fillRect/>
          </a:stretch>
        </p:blipFill>
        <p:spPr>
          <a:xfrm>
            <a:off x="7793159" y="4068820"/>
            <a:ext cx="3121317" cy="2012692"/>
          </a:xfrm>
          <a:prstGeom prst="rect">
            <a:avLst/>
          </a:prstGeom>
        </p:spPr>
      </p:pic>
    </p:spTree>
    <p:extLst>
      <p:ext uri="{BB962C8B-B14F-4D97-AF65-F5344CB8AC3E}">
        <p14:creationId xmlns:p14="http://schemas.microsoft.com/office/powerpoint/2010/main" val="416530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Contested Markets</a:t>
            </a:r>
            <a:endParaRPr lang="pt-PT" b="1" dirty="0"/>
          </a:p>
        </p:txBody>
      </p:sp>
      <p:pic>
        <p:nvPicPr>
          <p:cNvPr id="4" name="Content Placeholder 3"/>
          <p:cNvPicPr>
            <a:picLocks noGrp="1" noChangeAspect="1"/>
          </p:cNvPicPr>
          <p:nvPr>
            <p:ph idx="1"/>
          </p:nvPr>
        </p:nvPicPr>
        <p:blipFill>
          <a:blip r:embed="rId2"/>
          <a:stretch>
            <a:fillRect/>
          </a:stretch>
        </p:blipFill>
        <p:spPr>
          <a:xfrm>
            <a:off x="949817" y="1690688"/>
            <a:ext cx="3325970" cy="2250259"/>
          </a:xfrm>
          <a:prstGeom prst="rect">
            <a:avLst/>
          </a:prstGeom>
        </p:spPr>
      </p:pic>
      <p:pic>
        <p:nvPicPr>
          <p:cNvPr id="5" name="Picture 4"/>
          <p:cNvPicPr>
            <a:picLocks noChangeAspect="1"/>
          </p:cNvPicPr>
          <p:nvPr/>
        </p:nvPicPr>
        <p:blipFill>
          <a:blip r:embed="rId3"/>
          <a:stretch>
            <a:fillRect/>
          </a:stretch>
        </p:blipFill>
        <p:spPr>
          <a:xfrm>
            <a:off x="4667250" y="1690688"/>
            <a:ext cx="2857500" cy="2250259"/>
          </a:xfrm>
          <a:prstGeom prst="rect">
            <a:avLst/>
          </a:prstGeom>
        </p:spPr>
      </p:pic>
      <p:pic>
        <p:nvPicPr>
          <p:cNvPr id="6" name="Picture 5"/>
          <p:cNvPicPr>
            <a:picLocks noChangeAspect="1"/>
          </p:cNvPicPr>
          <p:nvPr/>
        </p:nvPicPr>
        <p:blipFill>
          <a:blip r:embed="rId4"/>
          <a:stretch>
            <a:fillRect/>
          </a:stretch>
        </p:blipFill>
        <p:spPr>
          <a:xfrm>
            <a:off x="7916213" y="1690687"/>
            <a:ext cx="2857500" cy="2250259"/>
          </a:xfrm>
          <a:prstGeom prst="rect">
            <a:avLst/>
          </a:prstGeom>
        </p:spPr>
      </p:pic>
      <p:pic>
        <p:nvPicPr>
          <p:cNvPr id="7" name="Picture 6"/>
          <p:cNvPicPr>
            <a:picLocks noChangeAspect="1"/>
          </p:cNvPicPr>
          <p:nvPr/>
        </p:nvPicPr>
        <p:blipFill>
          <a:blip r:embed="rId5"/>
          <a:stretch>
            <a:fillRect/>
          </a:stretch>
        </p:blipFill>
        <p:spPr>
          <a:xfrm>
            <a:off x="949817" y="4380685"/>
            <a:ext cx="3325970" cy="1771650"/>
          </a:xfrm>
          <a:prstGeom prst="rect">
            <a:avLst/>
          </a:prstGeom>
        </p:spPr>
      </p:pic>
      <p:pic>
        <p:nvPicPr>
          <p:cNvPr id="8" name="Picture 7"/>
          <p:cNvPicPr>
            <a:picLocks noChangeAspect="1"/>
          </p:cNvPicPr>
          <p:nvPr/>
        </p:nvPicPr>
        <p:blipFill>
          <a:blip r:embed="rId6"/>
          <a:stretch>
            <a:fillRect/>
          </a:stretch>
        </p:blipFill>
        <p:spPr>
          <a:xfrm>
            <a:off x="4667250" y="4380685"/>
            <a:ext cx="2857500" cy="1743075"/>
          </a:xfrm>
          <a:prstGeom prst="rect">
            <a:avLst/>
          </a:prstGeom>
        </p:spPr>
      </p:pic>
      <p:pic>
        <p:nvPicPr>
          <p:cNvPr id="9" name="Picture 8"/>
          <p:cNvPicPr>
            <a:picLocks noChangeAspect="1"/>
          </p:cNvPicPr>
          <p:nvPr/>
        </p:nvPicPr>
        <p:blipFill>
          <a:blip r:embed="rId7"/>
          <a:stretch>
            <a:fillRect/>
          </a:stretch>
        </p:blipFill>
        <p:spPr>
          <a:xfrm>
            <a:off x="7916213" y="4447360"/>
            <a:ext cx="2857500" cy="1704975"/>
          </a:xfrm>
          <a:prstGeom prst="rect">
            <a:avLst/>
          </a:prstGeom>
        </p:spPr>
      </p:pic>
    </p:spTree>
    <p:extLst>
      <p:ext uri="{BB962C8B-B14F-4D97-AF65-F5344CB8AC3E}">
        <p14:creationId xmlns:p14="http://schemas.microsoft.com/office/powerpoint/2010/main" val="3935089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Ultimatum Game</a:t>
            </a:r>
            <a:endParaRPr lang="pt-PT" b="1" dirty="0"/>
          </a:p>
        </p:txBody>
      </p:sp>
      <p:sp>
        <p:nvSpPr>
          <p:cNvPr id="3" name="Content Placeholder 2"/>
          <p:cNvSpPr>
            <a:spLocks noGrp="1"/>
          </p:cNvSpPr>
          <p:nvPr>
            <p:ph idx="1"/>
          </p:nvPr>
        </p:nvSpPr>
        <p:spPr/>
        <p:txBody>
          <a:bodyPr/>
          <a:lstStyle/>
          <a:p>
            <a:r>
              <a:rPr lang="pt-PT" dirty="0">
                <a:hlinkClick r:id="rId2"/>
              </a:rPr>
              <a:t>https://</a:t>
            </a:r>
            <a:r>
              <a:rPr lang="pt-PT" dirty="0" smtClean="0">
                <a:hlinkClick r:id="rId2"/>
              </a:rPr>
              <a:t>www.youtube.com/watch?v=S_q7CqElaSk</a:t>
            </a:r>
            <a:endParaRPr lang="pt-PT" dirty="0" smtClean="0"/>
          </a:p>
          <a:p>
            <a:r>
              <a:rPr lang="pt-PT" dirty="0">
                <a:hlinkClick r:id="rId3"/>
              </a:rPr>
              <a:t>https://www.youtube.com/watch?v=_</a:t>
            </a:r>
            <a:r>
              <a:rPr lang="pt-PT" dirty="0" smtClean="0">
                <a:hlinkClick r:id="rId3"/>
              </a:rPr>
              <a:t>MgMpLTtJA0</a:t>
            </a:r>
            <a:endParaRPr lang="pt-PT" dirty="0" smtClean="0"/>
          </a:p>
          <a:p>
            <a:r>
              <a:rPr lang="pt-PT" dirty="0">
                <a:hlinkClick r:id="rId4"/>
              </a:rPr>
              <a:t>https://</a:t>
            </a:r>
            <a:r>
              <a:rPr lang="pt-PT" dirty="0" smtClean="0">
                <a:hlinkClick r:id="rId4"/>
              </a:rPr>
              <a:t>www.youtube.com/watch?v=xpkxLKV_3d0</a:t>
            </a:r>
            <a:endParaRPr lang="pt-PT" dirty="0"/>
          </a:p>
          <a:p>
            <a:r>
              <a:rPr lang="pt-PT" dirty="0">
                <a:hlinkClick r:id="rId5"/>
              </a:rPr>
              <a:t>https://www.cs.mcgill.ca/~</a:t>
            </a:r>
            <a:r>
              <a:rPr lang="pt-PT" dirty="0" smtClean="0">
                <a:hlinkClick r:id="rId5"/>
              </a:rPr>
              <a:t>rwest/wikispeedia/wpcd/wp/u/Ultimatum_game.htm</a:t>
            </a:r>
            <a:endParaRPr lang="pt-PT" dirty="0" smtClean="0"/>
          </a:p>
          <a:p>
            <a:endParaRPr lang="pt-PT" dirty="0"/>
          </a:p>
        </p:txBody>
      </p:sp>
    </p:spTree>
    <p:extLst>
      <p:ext uri="{BB962C8B-B14F-4D97-AF65-F5344CB8AC3E}">
        <p14:creationId xmlns:p14="http://schemas.microsoft.com/office/powerpoint/2010/main" val="2156041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Conviction and Responsibility</a:t>
            </a:r>
            <a:endParaRPr lang="pt-PT" b="1" dirty="0"/>
          </a:p>
        </p:txBody>
      </p:sp>
      <p:pic>
        <p:nvPicPr>
          <p:cNvPr id="4" name="Content Placeholder 3"/>
          <p:cNvPicPr>
            <a:picLocks noGrp="1" noChangeAspect="1"/>
          </p:cNvPicPr>
          <p:nvPr>
            <p:ph idx="1"/>
          </p:nvPr>
        </p:nvPicPr>
        <p:blipFill>
          <a:blip r:embed="rId2"/>
          <a:stretch>
            <a:fillRect/>
          </a:stretch>
        </p:blipFill>
        <p:spPr>
          <a:xfrm>
            <a:off x="838200" y="1690688"/>
            <a:ext cx="2510307" cy="3151767"/>
          </a:xfrm>
          <a:prstGeom prst="rect">
            <a:avLst/>
          </a:prstGeom>
        </p:spPr>
      </p:pic>
      <p:pic>
        <p:nvPicPr>
          <p:cNvPr id="5" name="Picture 4"/>
          <p:cNvPicPr>
            <a:picLocks noChangeAspect="1"/>
          </p:cNvPicPr>
          <p:nvPr/>
        </p:nvPicPr>
        <p:blipFill>
          <a:blip r:embed="rId3"/>
          <a:stretch>
            <a:fillRect/>
          </a:stretch>
        </p:blipFill>
        <p:spPr>
          <a:xfrm>
            <a:off x="3799267" y="1690688"/>
            <a:ext cx="3322750" cy="3151767"/>
          </a:xfrm>
          <a:prstGeom prst="rect">
            <a:avLst/>
          </a:prstGeom>
        </p:spPr>
      </p:pic>
      <p:pic>
        <p:nvPicPr>
          <p:cNvPr id="3" name="Picture 2"/>
          <p:cNvPicPr>
            <a:picLocks noChangeAspect="1"/>
          </p:cNvPicPr>
          <p:nvPr/>
        </p:nvPicPr>
        <p:blipFill>
          <a:blip r:embed="rId4"/>
          <a:stretch>
            <a:fillRect/>
          </a:stretch>
        </p:blipFill>
        <p:spPr>
          <a:xfrm>
            <a:off x="7499528" y="1690688"/>
            <a:ext cx="3854271" cy="3151767"/>
          </a:xfrm>
          <a:prstGeom prst="rect">
            <a:avLst/>
          </a:prstGeom>
        </p:spPr>
      </p:pic>
    </p:spTree>
    <p:extLst>
      <p:ext uri="{BB962C8B-B14F-4D97-AF65-F5344CB8AC3E}">
        <p14:creationId xmlns:p14="http://schemas.microsoft.com/office/powerpoint/2010/main" val="1611896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Rights and Tolerance</a:t>
            </a:r>
            <a:endParaRPr lang="pt-PT" b="1" dirty="0"/>
          </a:p>
        </p:txBody>
      </p:sp>
      <p:pic>
        <p:nvPicPr>
          <p:cNvPr id="4" name="Content Placeholder 3"/>
          <p:cNvPicPr>
            <a:picLocks noGrp="1" noChangeAspect="1"/>
          </p:cNvPicPr>
          <p:nvPr>
            <p:ph idx="1"/>
          </p:nvPr>
        </p:nvPicPr>
        <p:blipFill>
          <a:blip r:embed="rId2"/>
          <a:stretch>
            <a:fillRect/>
          </a:stretch>
        </p:blipFill>
        <p:spPr>
          <a:xfrm>
            <a:off x="838200" y="1983345"/>
            <a:ext cx="2857500" cy="3966693"/>
          </a:xfrm>
          <a:prstGeom prst="rect">
            <a:avLst/>
          </a:prstGeom>
        </p:spPr>
      </p:pic>
      <p:pic>
        <p:nvPicPr>
          <p:cNvPr id="5" name="Picture 4"/>
          <p:cNvPicPr>
            <a:picLocks noChangeAspect="1"/>
          </p:cNvPicPr>
          <p:nvPr/>
        </p:nvPicPr>
        <p:blipFill>
          <a:blip r:embed="rId3"/>
          <a:stretch>
            <a:fillRect/>
          </a:stretch>
        </p:blipFill>
        <p:spPr>
          <a:xfrm>
            <a:off x="4047722" y="1983346"/>
            <a:ext cx="2997022" cy="3966692"/>
          </a:xfrm>
          <a:prstGeom prst="rect">
            <a:avLst/>
          </a:prstGeom>
        </p:spPr>
      </p:pic>
      <p:pic>
        <p:nvPicPr>
          <p:cNvPr id="6" name="Picture 5"/>
          <p:cNvPicPr>
            <a:picLocks noChangeAspect="1"/>
          </p:cNvPicPr>
          <p:nvPr/>
        </p:nvPicPr>
        <p:blipFill>
          <a:blip r:embed="rId4"/>
          <a:stretch>
            <a:fillRect/>
          </a:stretch>
        </p:blipFill>
        <p:spPr>
          <a:xfrm>
            <a:off x="7396767" y="1983345"/>
            <a:ext cx="3769552" cy="3825027"/>
          </a:xfrm>
          <a:prstGeom prst="rect">
            <a:avLst/>
          </a:prstGeom>
        </p:spPr>
      </p:pic>
    </p:spTree>
    <p:extLst>
      <p:ext uri="{BB962C8B-B14F-4D97-AF65-F5344CB8AC3E}">
        <p14:creationId xmlns:p14="http://schemas.microsoft.com/office/powerpoint/2010/main" val="2578147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dirty="0"/>
          </a:p>
        </p:txBody>
      </p:sp>
      <p:pic>
        <p:nvPicPr>
          <p:cNvPr id="4" name="Content Placeholder 3"/>
          <p:cNvPicPr>
            <a:picLocks noGrp="1" noChangeAspect="1"/>
          </p:cNvPicPr>
          <p:nvPr>
            <p:ph idx="1"/>
          </p:nvPr>
        </p:nvPicPr>
        <p:blipFill>
          <a:blip r:embed="rId2"/>
          <a:stretch>
            <a:fillRect/>
          </a:stretch>
        </p:blipFill>
        <p:spPr>
          <a:xfrm>
            <a:off x="838199" y="365125"/>
            <a:ext cx="5356537" cy="6061433"/>
          </a:xfrm>
          <a:prstGeom prst="rect">
            <a:avLst/>
          </a:prstGeom>
        </p:spPr>
      </p:pic>
      <p:pic>
        <p:nvPicPr>
          <p:cNvPr id="5" name="Picture 4"/>
          <p:cNvPicPr>
            <a:picLocks noChangeAspect="1"/>
          </p:cNvPicPr>
          <p:nvPr/>
        </p:nvPicPr>
        <p:blipFill>
          <a:blip r:embed="rId3"/>
          <a:stretch>
            <a:fillRect/>
          </a:stretch>
        </p:blipFill>
        <p:spPr>
          <a:xfrm>
            <a:off x="6194738" y="365125"/>
            <a:ext cx="5159063" cy="6061433"/>
          </a:xfrm>
          <a:prstGeom prst="rect">
            <a:avLst/>
          </a:prstGeom>
        </p:spPr>
      </p:pic>
    </p:spTree>
    <p:extLst>
      <p:ext uri="{BB962C8B-B14F-4D97-AF65-F5344CB8AC3E}">
        <p14:creationId xmlns:p14="http://schemas.microsoft.com/office/powerpoint/2010/main" val="172501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Ethics and Staging Events: is Fake News New?</a:t>
            </a:r>
            <a:endParaRPr lang="pt-PT" b="1" dirty="0"/>
          </a:p>
        </p:txBody>
      </p:sp>
      <p:pic>
        <p:nvPicPr>
          <p:cNvPr id="4" name="Content Placeholder 3"/>
          <p:cNvPicPr>
            <a:picLocks noGrp="1" noChangeAspect="1"/>
          </p:cNvPicPr>
          <p:nvPr>
            <p:ph idx="1"/>
          </p:nvPr>
        </p:nvPicPr>
        <p:blipFill>
          <a:blip r:embed="rId2"/>
          <a:stretch>
            <a:fillRect/>
          </a:stretch>
        </p:blipFill>
        <p:spPr>
          <a:xfrm>
            <a:off x="838200" y="2169677"/>
            <a:ext cx="2948189" cy="2891720"/>
          </a:xfrm>
          <a:prstGeom prst="rect">
            <a:avLst/>
          </a:prstGeom>
        </p:spPr>
      </p:pic>
      <p:pic>
        <p:nvPicPr>
          <p:cNvPr id="5" name="Picture 4"/>
          <p:cNvPicPr>
            <a:picLocks noChangeAspect="1"/>
          </p:cNvPicPr>
          <p:nvPr/>
        </p:nvPicPr>
        <p:blipFill>
          <a:blip r:embed="rId3"/>
          <a:stretch>
            <a:fillRect/>
          </a:stretch>
        </p:blipFill>
        <p:spPr>
          <a:xfrm>
            <a:off x="4515252" y="2169677"/>
            <a:ext cx="2645401" cy="2891719"/>
          </a:xfrm>
          <a:prstGeom prst="rect">
            <a:avLst/>
          </a:prstGeom>
        </p:spPr>
      </p:pic>
      <p:pic>
        <p:nvPicPr>
          <p:cNvPr id="6" name="Picture 5"/>
          <p:cNvPicPr>
            <a:picLocks noChangeAspect="1"/>
          </p:cNvPicPr>
          <p:nvPr/>
        </p:nvPicPr>
        <p:blipFill>
          <a:blip r:embed="rId4"/>
          <a:stretch>
            <a:fillRect/>
          </a:stretch>
        </p:blipFill>
        <p:spPr>
          <a:xfrm>
            <a:off x="7889516" y="2169678"/>
            <a:ext cx="2516614" cy="2891718"/>
          </a:xfrm>
          <a:prstGeom prst="rect">
            <a:avLst/>
          </a:prstGeom>
        </p:spPr>
      </p:pic>
    </p:spTree>
    <p:extLst>
      <p:ext uri="{BB962C8B-B14F-4D97-AF65-F5344CB8AC3E}">
        <p14:creationId xmlns:p14="http://schemas.microsoft.com/office/powerpoint/2010/main" val="1268447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270</Words>
  <Application>Microsoft Office PowerPoint</Application>
  <PresentationFormat>Widescreen</PresentationFormat>
  <Paragraphs>43</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Ethics</vt:lpstr>
      <vt:lpstr>The Language of Ethics</vt:lpstr>
      <vt:lpstr>Good and Evil. Justice, Fairness and Equity</vt:lpstr>
      <vt:lpstr>Ultimatum and Schadenfreude</vt:lpstr>
      <vt:lpstr>Ultimatum Game</vt:lpstr>
      <vt:lpstr>Conviction and Responsibility</vt:lpstr>
      <vt:lpstr>Rights and Tolerance</vt:lpstr>
      <vt:lpstr>PowerPoint Presentation</vt:lpstr>
      <vt:lpstr>Ethics and Staging Events: is Fake News New?</vt:lpstr>
      <vt:lpstr>Ethics of War – Justice, Morality, Resentment</vt:lpstr>
      <vt:lpstr>Ethics of War – Justice, Morality, Resentment</vt:lpstr>
      <vt:lpstr>How to Write Poetry after Auschwitz?</vt:lpstr>
      <vt:lpstr>The Turning Points</vt:lpstr>
      <vt:lpstr>Eichmann, Zimbardo, Milgram </vt:lpstr>
      <vt:lpstr>PowerPoint Presentation</vt:lpstr>
      <vt:lpstr>The Tuskegee Study of Untreated Syphilis in the Negro Male</vt:lpstr>
      <vt:lpstr>PowerPoint Presentation</vt:lpstr>
      <vt:lpstr>Henrietta Lacks and Her Immortal Cells</vt:lpstr>
      <vt:lpstr>Ethics and Technology</vt:lpstr>
      <vt:lpstr>Ethics and Technology</vt:lpstr>
      <vt:lpstr> Historical Cases</vt:lpstr>
      <vt:lpstr>Calculating in Ethical Terms</vt:lpstr>
      <vt:lpstr>Values of Human Beings</vt:lpstr>
      <vt:lpstr>Value of Human Composition</vt:lpstr>
      <vt:lpstr>The Yuck Factor and the Wisdom of Repugnance</vt:lpstr>
      <vt:lpstr>PowerPoint Presentation</vt:lpstr>
      <vt:lpstr>The Whistleblowers</vt:lpstr>
      <vt:lpstr>Usury and Capitalism</vt:lpstr>
      <vt:lpstr>Sour Grapes and Rationalization</vt:lpstr>
      <vt:lpstr>Hospitality, Trust, Distrust</vt:lpstr>
      <vt:lpstr>The Three Spit Parabola</vt:lpstr>
      <vt:lpstr>Ethical Relativism</vt:lpstr>
      <vt:lpstr>PowerPoint Presentation</vt:lpstr>
      <vt:lpstr>Mensur and Senses of Honor</vt:lpstr>
      <vt:lpstr>PowerPoint Presentation</vt:lpstr>
      <vt:lpstr>Oaths and Duties</vt:lpstr>
      <vt:lpstr>PowerPoint Presentation</vt:lpstr>
      <vt:lpstr>PowerPoint Presentation</vt:lpstr>
      <vt:lpstr>PowerPoint Presentation</vt:lpstr>
      <vt:lpstr>The Trolley Problem</vt:lpstr>
      <vt:lpstr>Contestation on Markets</vt:lpstr>
      <vt:lpstr>Contested Markets</vt:lpstr>
      <vt:lpstr>Contested Markets</vt:lpstr>
    </vt:vector>
  </TitlesOfParts>
  <Company>ISEG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rmarques</dc:creator>
  <cp:lastModifiedBy>rmarques</cp:lastModifiedBy>
  <cp:revision>18</cp:revision>
  <dcterms:created xsi:type="dcterms:W3CDTF">2018-11-08T17:34:59Z</dcterms:created>
  <dcterms:modified xsi:type="dcterms:W3CDTF">2019-10-31T17:36:02Z</dcterms:modified>
</cp:coreProperties>
</file>